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9580B21-AE91-4A54-9CDB-AAAC900F1862}">
  <a:tblStyle styleId="{29580B21-AE91-4A54-9CDB-AAAC900F18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DA5A299E-3C1D-4947-9A81-5531D2EBB5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BC89EF96-8CEA-46FF-86C4-4CE0E7609802}" styleName="밝은 스타일 3 - 강조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1" autoAdjust="0"/>
  </p:normalViewPr>
  <p:slideViewPr>
    <p:cSldViewPr snapToGrid="0">
      <p:cViewPr>
        <p:scale>
          <a:sx n="125" d="100"/>
          <a:sy n="125" d="100"/>
        </p:scale>
        <p:origin x="-1224" y="-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9340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/>
          </p:cNvSpPr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uFillTx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uFillTx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스타일을 편집합니다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2019-12-14</a:t>
            </a:fld>
            <a:endParaRPr lang="ko-KR" alt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  <a:uFillTx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  <a:uFillTx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  <a:uFillTx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  <a:uFillTx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  <a:uFillTx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  <a:uFillTx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  <a:uFillTx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  <a:uFillTx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uFillTx/>
              </a:defRPr>
            </a:lvl1pPr>
            <a:lvl2pPr lvl="1" algn="r">
              <a:buNone/>
              <a:defRPr sz="1000">
                <a:solidFill>
                  <a:schemeClr val="dk2"/>
                </a:solidFill>
                <a:uFillTx/>
              </a:defRPr>
            </a:lvl2pPr>
            <a:lvl3pPr lvl="2" algn="r">
              <a:buNone/>
              <a:defRPr sz="1000">
                <a:solidFill>
                  <a:schemeClr val="dk2"/>
                </a:solidFill>
                <a:uFillTx/>
              </a:defRPr>
            </a:lvl3pPr>
            <a:lvl4pPr lvl="3" algn="r">
              <a:buNone/>
              <a:defRPr sz="1000">
                <a:solidFill>
                  <a:schemeClr val="dk2"/>
                </a:solidFill>
                <a:uFillTx/>
              </a:defRPr>
            </a:lvl4pPr>
            <a:lvl5pPr lvl="4" algn="r">
              <a:buNone/>
              <a:defRPr sz="1000">
                <a:solidFill>
                  <a:schemeClr val="dk2"/>
                </a:solidFill>
                <a:uFillTx/>
              </a:defRPr>
            </a:lvl5pPr>
            <a:lvl6pPr lvl="5" algn="r">
              <a:buNone/>
              <a:defRPr sz="1000">
                <a:solidFill>
                  <a:schemeClr val="dk2"/>
                </a:solidFill>
                <a:uFillTx/>
              </a:defRPr>
            </a:lvl6pPr>
            <a:lvl7pPr lvl="6" algn="r">
              <a:buNone/>
              <a:defRPr sz="1000">
                <a:solidFill>
                  <a:schemeClr val="dk2"/>
                </a:solidFill>
                <a:uFillTx/>
              </a:defRPr>
            </a:lvl7pPr>
            <a:lvl8pPr lvl="7" algn="r">
              <a:buNone/>
              <a:defRPr sz="1000">
                <a:solidFill>
                  <a:schemeClr val="dk2"/>
                </a:solidFill>
                <a:uFillTx/>
              </a:defRPr>
            </a:lvl8pPr>
            <a:lvl9pPr lvl="8" algn="r">
              <a:buNone/>
              <a:defRPr sz="1000">
                <a:solidFill>
                  <a:schemeClr val="dk2"/>
                </a:solidFill>
                <a:uFillTx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1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jisangyu/Tacotron-Wavenet-Vocoder-Korean" TargetMode="Externa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openxmlformats.org/officeDocument/2006/relationships/image" Target="../media/image6.png"/><Relationship Id="rId12" Type="http://schemas.openxmlformats.org/officeDocument/2006/relationships/hyperlink" Target="http://drive.google.com/file/d/1I5yXINlHSNFUeQ2aA98WVuar24vW-yLc/view" TargetMode="Externa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image" Target="../media/image5.gif"/><Relationship Id="rId14" Type="http://schemas.openxmlformats.org/officeDocument/2006/relationships/hyperlink" Target="http://drive.google.com/file/d/11qrtfuuJDhm_2PcVX7mDaw5JwvvMyd7Q/view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microsoft.com/office/2007/relationships/media" Target="../media/media9.wav"/><Relationship Id="rId18" Type="http://schemas.openxmlformats.org/officeDocument/2006/relationships/notesSlide" Target="../notesSlides/notesSlide3.xml"/><Relationship Id="rId3" Type="http://schemas.microsoft.com/office/2007/relationships/media" Target="../media/media4.wav"/><Relationship Id="rId21" Type="http://schemas.openxmlformats.org/officeDocument/2006/relationships/image" Target="../media/image5.gif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openxmlformats.org/officeDocument/2006/relationships/slideLayout" Target="../slideLayouts/slideLayout9.xml"/><Relationship Id="rId25" Type="http://schemas.openxmlformats.org/officeDocument/2006/relationships/image" Target="../media/image10.png"/><Relationship Id="rId2" Type="http://schemas.openxmlformats.org/officeDocument/2006/relationships/audio" Target="../media/media3.wav"/><Relationship Id="rId16" Type="http://schemas.openxmlformats.org/officeDocument/2006/relationships/audio" Target="../media/media10.wav"/><Relationship Id="rId20" Type="http://schemas.openxmlformats.org/officeDocument/2006/relationships/image" Target="../media/image4.gif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24" Type="http://schemas.openxmlformats.org/officeDocument/2006/relationships/image" Target="../media/image13.png"/><Relationship Id="rId5" Type="http://schemas.microsoft.com/office/2007/relationships/media" Target="../media/media5.wav"/><Relationship Id="rId15" Type="http://schemas.microsoft.com/office/2007/relationships/media" Target="../media/media10.wav"/><Relationship Id="rId23" Type="http://schemas.openxmlformats.org/officeDocument/2006/relationships/image" Target="../media/image12.png"/><Relationship Id="rId10" Type="http://schemas.openxmlformats.org/officeDocument/2006/relationships/audio" Target="../media/media7.wav"/><Relationship Id="rId19" Type="http://schemas.openxmlformats.org/officeDocument/2006/relationships/image" Target="../media/image6.png"/><Relationship Id="rId4" Type="http://schemas.openxmlformats.org/officeDocument/2006/relationships/audio" Target="../media/media4.wav"/><Relationship Id="rId9" Type="http://schemas.microsoft.com/office/2007/relationships/media" Target="../media/media7.wav"/><Relationship Id="rId14" Type="http://schemas.openxmlformats.org/officeDocument/2006/relationships/audio" Target="../media/media9.wav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468918" y="2714539"/>
            <a:ext cx="390083" cy="3900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932438" y="2714539"/>
            <a:ext cx="390083" cy="390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847604" y="2636159"/>
            <a:ext cx="544237" cy="544237"/>
          </a:xfrm>
          <a:prstGeom prst="rect">
            <a:avLst/>
          </a:prstGeom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2458432" y="2489309"/>
            <a:ext cx="5136336" cy="1136978"/>
          </a:xfrm>
          <a:prstGeom prst="rect">
            <a:avLst/>
          </a:prstGeom>
          <a:solidFill>
            <a:srgbClr val="FFBFA3">
              <a:alpha val="23000"/>
            </a:srgbClr>
          </a:solidFill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ko-KR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algn="r">
              <a:lnSpc>
                <a:spcPct val="150000"/>
              </a:lnSpc>
            </a:pPr>
            <a:endParaRPr lang="en-US" altLang="ko-KR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algn="r">
              <a:lnSpc>
                <a:spcPct val="150000"/>
              </a:lnSpc>
            </a:pPr>
            <a:endParaRPr lang="en-US" altLang="ko-KR" sz="400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김선겸</a:t>
            </a:r>
            <a:r>
              <a:rPr lang="en-US" altLang="ko-KR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, </a:t>
            </a:r>
            <a:r>
              <a:rPr lang="ko-KR" altLang="en-US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김은희</a:t>
            </a:r>
            <a:r>
              <a:rPr lang="en-US" altLang="ko-KR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, </a:t>
            </a:r>
            <a:r>
              <a:rPr lang="ko-KR" altLang="en-US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유지상</a:t>
            </a:r>
            <a:r>
              <a:rPr lang="en-US" altLang="ko-KR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, </a:t>
            </a:r>
            <a:r>
              <a:rPr lang="ko-KR" altLang="en-US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이나연</a:t>
            </a:r>
            <a:r>
              <a:rPr lang="en-US" altLang="ko-KR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, </a:t>
            </a:r>
            <a:r>
              <a:rPr lang="ko-KR" altLang="en-US" b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황소현</a:t>
            </a:r>
            <a:endParaRPr lang="en-US" altLang="ko-KR" sz="4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0" y="0"/>
            <a:ext cx="9144000" cy="514350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>
            <a:spLocks/>
          </p:cNvSpPr>
          <p:nvPr/>
        </p:nvSpPr>
        <p:spPr>
          <a:xfrm>
            <a:off x="1239425" y="1798223"/>
            <a:ext cx="4493726" cy="1382173"/>
          </a:xfrm>
          <a:prstGeom prst="rect">
            <a:avLst/>
          </a:prstGeom>
          <a:solidFill>
            <a:srgbClr val="F6F8F8">
              <a:alpha val="74000"/>
            </a:srgbClr>
          </a:solidFill>
          <a:effectLst>
            <a:outerShdw blurRad="50800" dist="38100" dir="2700000" algn="tl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Exploring the Training of Text To Speech Model</a:t>
            </a: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고급기계학습 </a:t>
            </a:r>
            <a:r>
              <a:rPr lang="en-US" altLang="ko-KR" sz="90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Term Project Team </a:t>
            </a:r>
            <a:r>
              <a:rPr lang="en-US" altLang="ko-KR" sz="9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38</a:t>
            </a:r>
            <a:r>
              <a:rPr lang="en-US" altLang="ko-KR" sz="750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</a:t>
            </a: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0" y="3586162"/>
            <a:ext cx="9144000" cy="1557338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0" y="0"/>
            <a:ext cx="2671763" cy="514350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oogle Shape;91;p1"/>
          <p:cNvGrpSpPr/>
          <p:nvPr/>
        </p:nvGrpSpPr>
        <p:grpSpPr>
          <a:xfrm>
            <a:off x="138435" y="4659648"/>
            <a:ext cx="1197446" cy="335441"/>
            <a:chOff x="275662" y="6505181"/>
            <a:chExt cx="779494" cy="218360"/>
          </a:xfrm>
        </p:grpSpPr>
        <p:pic>
          <p:nvPicPr>
            <p:cNvPr id="32" name="Google Shape;92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93;p1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4. </a:t>
            </a:r>
            <a:r>
              <a:rPr lang="ko-KR" altLang="en-US" sz="2400" b="1" i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하이퍼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파라미터 비교 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415610" y="1117404"/>
            <a:ext cx="3858518" cy="249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400"/>
              <a:buChar char="●"/>
            </a:pPr>
            <a:r>
              <a:rPr lang="en-US" altLang="ko-KR" dirty="0">
                <a:solidFill>
                  <a:schemeClr val="dk2"/>
                </a:solidFill>
                <a:uFillTx/>
              </a:rPr>
              <a:t>Batch Size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변경에 따른 학습 비교 </a:t>
            </a: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r>
              <a:rPr lang="en-US" altLang="ko-KR" dirty="0">
                <a:solidFill>
                  <a:schemeClr val="dk2"/>
                </a:solidFill>
                <a:uFillTx/>
              </a:rPr>
              <a:t>32(baseline), 16, 8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비교</a:t>
            </a: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r>
              <a:rPr lang="en-US" altLang="ko-KR" dirty="0">
                <a:solidFill>
                  <a:schemeClr val="dk2"/>
                </a:solidFill>
                <a:uFillTx/>
              </a:rPr>
              <a:t>Loss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감소 형태와 속도 비교</a:t>
            </a:r>
          </a:p>
          <a:p>
            <a:pPr marL="457200" lvl="0">
              <a:lnSpc>
                <a:spcPct val="115000"/>
              </a:lnSpc>
              <a:spcBef>
                <a:spcPts val="1600"/>
              </a:spcBef>
            </a:pPr>
            <a:endParaRPr lang="ko-KR" altLang="en-US" dirty="0">
              <a:solidFill>
                <a:schemeClr val="dk2"/>
              </a:solidFill>
              <a:uFillTx/>
            </a:endParaRPr>
          </a:p>
          <a:p>
            <a:pPr marL="457200" lvl="0" indent="-31750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400"/>
              <a:buChar char="●"/>
            </a:pPr>
            <a:r>
              <a:rPr lang="ko-KR" altLang="en-US" dirty="0">
                <a:solidFill>
                  <a:schemeClr val="dk2"/>
                </a:solidFill>
                <a:uFillTx/>
              </a:rPr>
              <a:t>결과</a:t>
            </a: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r>
              <a:rPr lang="en-US" altLang="ko-KR" dirty="0">
                <a:solidFill>
                  <a:schemeClr val="dk2"/>
                </a:solidFill>
                <a:uFillTx/>
              </a:rPr>
              <a:t>Batch Size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가 </a:t>
            </a:r>
            <a:r>
              <a:rPr lang="en-US" altLang="ko-KR" dirty="0">
                <a:solidFill>
                  <a:schemeClr val="dk2"/>
                </a:solidFill>
                <a:uFillTx/>
              </a:rPr>
              <a:t>32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안정적으로 </a:t>
            </a:r>
            <a:r>
              <a:rPr lang="en-US" altLang="ko-KR" dirty="0">
                <a:solidFill>
                  <a:schemeClr val="dk2"/>
                </a:solidFill>
                <a:uFillTx/>
              </a:rPr>
              <a:t>loss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감소가 진행 됨</a:t>
            </a:r>
            <a:r>
              <a:rPr lang="en-US" altLang="ko-KR" dirty="0">
                <a:solidFill>
                  <a:schemeClr val="dk2"/>
                </a:solidFill>
                <a:uFillTx/>
              </a:rPr>
              <a:t>.</a:t>
            </a:r>
            <a:endParaRPr lang="ko-KR" altLang="en-US" dirty="0">
              <a:solidFill>
                <a:schemeClr val="dk2"/>
              </a:solidFill>
              <a:uFillTx/>
            </a:endParaRP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r>
              <a:rPr lang="en-US" altLang="ko-KR" dirty="0">
                <a:solidFill>
                  <a:schemeClr val="dk2"/>
                </a:solidFill>
                <a:uFillTx/>
              </a:rPr>
              <a:t>Batch Size 8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은 </a:t>
            </a:r>
            <a:r>
              <a:rPr lang="en-US" altLang="ko-KR" dirty="0">
                <a:solidFill>
                  <a:schemeClr val="dk2"/>
                </a:solidFill>
                <a:uFillTx/>
              </a:rPr>
              <a:t>loss </a:t>
            </a:r>
            <a:r>
              <a:rPr lang="ko-KR" altLang="en-US" dirty="0">
                <a:solidFill>
                  <a:schemeClr val="dk2"/>
                </a:solidFill>
                <a:uFillTx/>
              </a:rPr>
              <a:t>감소가 빠르게 진행됨</a:t>
            </a:r>
            <a:endParaRPr lang="ko-KR" altLang="en-US" dirty="0">
              <a:uFillTx/>
            </a:endParaRPr>
          </a:p>
        </p:txBody>
      </p:sp>
      <p:sp>
        <p:nvSpPr>
          <p:cNvPr id="14" name="Google Shape;150;p23"/>
          <p:cNvSpPr txBox="1">
            <a:spLocks/>
          </p:cNvSpPr>
          <p:nvPr/>
        </p:nvSpPr>
        <p:spPr>
          <a:xfrm>
            <a:off x="415609" y="921559"/>
            <a:ext cx="4408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2"/>
                </a:solidFill>
                <a:uFillTx/>
              </a:rPr>
              <a:t>Batch Size 비교 실험</a:t>
            </a:r>
            <a:r>
              <a:rPr lang="en" sz="1800" dirty="0">
                <a:solidFill>
                  <a:schemeClr val="dk2"/>
                </a:solidFill>
                <a:uFillTx/>
              </a:rPr>
              <a:t> </a:t>
            </a:r>
            <a:endParaRPr dirty="0"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3672" y="1009966"/>
            <a:ext cx="4568405" cy="3291405"/>
            <a:chOff x="4460816" y="930536"/>
            <a:chExt cx="4568405" cy="3291405"/>
          </a:xfrm>
        </p:grpSpPr>
        <p:sp>
          <p:nvSpPr>
            <p:cNvPr id="21" name="모서리가 둥근 직사각형 6"/>
            <p:cNvSpPr>
              <a:spLocks/>
            </p:cNvSpPr>
            <p:nvPr/>
          </p:nvSpPr>
          <p:spPr>
            <a:xfrm>
              <a:off x="4460816" y="930536"/>
              <a:ext cx="4534116" cy="3291405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>
              <a:off x="8994932" y="1303807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pic>
          <p:nvPicPr>
            <p:cNvPr id="11" name="Google Shape;142;p2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520498" y="1027830"/>
              <a:ext cx="4408800" cy="30968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16" name="Google Shape;92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3;p1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4. </a:t>
            </a:r>
            <a:r>
              <a:rPr lang="ko-KR" altLang="en-US" sz="2400" b="1" i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하이퍼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파라미터 비교 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415609" y="1333386"/>
            <a:ext cx="7078800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Tx/>
              </a:rPr>
              <a:t>Batch </a:t>
            </a:r>
            <a:r>
              <a:rPr lang="en-US" dirty="0">
                <a:uFillTx/>
              </a:rPr>
              <a:t>S</a:t>
            </a:r>
            <a:r>
              <a:rPr lang="en" dirty="0">
                <a:uFillTx/>
              </a:rPr>
              <a:t>ize 8은 loss 가 줄어드는 속도와 작업속도는 빨랐으나,</a:t>
            </a:r>
            <a:endParaRPr dirty="0">
              <a:uFillTx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uFillTx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Tx/>
              </a:rPr>
              <a:t>결과물은 </a:t>
            </a:r>
            <a:r>
              <a:rPr lang="en" dirty="0">
                <a:solidFill>
                  <a:schemeClr val="dk1"/>
                </a:solidFill>
                <a:uFillTx/>
              </a:rPr>
              <a:t>Batch_size 32이 성능이 제일 좋았음</a:t>
            </a:r>
            <a:endParaRPr dirty="0">
              <a:solidFill>
                <a:schemeClr val="dk1"/>
              </a:solidFill>
              <a:uFillTx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uFillTx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  <a:uFillTx/>
              </a:rPr>
              <a:t>배치 사이즈가 커질수록 일반화가 더 잘되는 경향이있음을 확인함</a:t>
            </a:r>
            <a:endParaRPr dirty="0">
              <a:solidFill>
                <a:schemeClr val="dk1"/>
              </a:solidFill>
              <a:uFillTx/>
            </a:endParaRPr>
          </a:p>
        </p:txBody>
      </p:sp>
      <p:sp>
        <p:nvSpPr>
          <p:cNvPr id="14" name="Google Shape;150;p23"/>
          <p:cNvSpPr txBox="1">
            <a:spLocks/>
          </p:cNvSpPr>
          <p:nvPr/>
        </p:nvSpPr>
        <p:spPr>
          <a:xfrm>
            <a:off x="415609" y="921559"/>
            <a:ext cx="4408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dk2"/>
                </a:solidFill>
                <a:uFillTx/>
              </a:rPr>
              <a:t>Batch Size 비교 실험 </a:t>
            </a:r>
            <a:endParaRPr b="1" dirty="0">
              <a:uFillTx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0318" y="2687963"/>
            <a:ext cx="7703359" cy="2313528"/>
            <a:chOff x="856380" y="2653327"/>
            <a:chExt cx="7703359" cy="2313528"/>
          </a:xfrm>
        </p:grpSpPr>
        <p:sp>
          <p:nvSpPr>
            <p:cNvPr id="21" name="모서리가 둥근 직사각형 6"/>
            <p:cNvSpPr>
              <a:spLocks/>
            </p:cNvSpPr>
            <p:nvPr/>
          </p:nvSpPr>
          <p:spPr>
            <a:xfrm>
              <a:off x="856380" y="2653327"/>
              <a:ext cx="7684947" cy="2313528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>
              <a:off x="8525450" y="2831642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pic>
          <p:nvPicPr>
            <p:cNvPr id="13" name="Google Shape;148;p23"/>
            <p:cNvPicPr preferRelativeResize="0"/>
            <p:nvPr/>
          </p:nvPicPr>
          <p:blipFill rotWithShape="1">
            <a:blip r:embed="rId4"/>
            <a:srcRect b="14735"/>
            <a:stretch/>
          </p:blipFill>
          <p:spPr>
            <a:xfrm>
              <a:off x="1098700" y="2717832"/>
              <a:ext cx="7243600" cy="21445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5" name="Google Shape;92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3;p1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7" name="모서리가 둥근 직사각형 6"/>
          <p:cNvSpPr>
            <a:spLocks/>
          </p:cNvSpPr>
          <p:nvPr/>
        </p:nvSpPr>
        <p:spPr>
          <a:xfrm>
            <a:off x="443592" y="913235"/>
            <a:ext cx="8256815" cy="3561783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5.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결론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540328" y="1288201"/>
            <a:ext cx="8007928" cy="313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합성 모델 생성에 필요한 </a:t>
            </a:r>
            <a:r>
              <a:rPr lang="ko-KR" altLang="en-US" sz="1800" b="1" dirty="0">
                <a:solidFill>
                  <a:srgbClr val="C00000"/>
                </a:solidFill>
                <a:uFillTx/>
              </a:rPr>
              <a:t>최소한의 데이터 양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을 확인함</a:t>
            </a:r>
            <a:endParaRPr lang="en-US" altLang="ko-KR" sz="1800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합성 모델의 품질에는 </a:t>
            </a:r>
            <a:r>
              <a:rPr lang="ko-KR" altLang="en-US" sz="1800" b="1" dirty="0">
                <a:solidFill>
                  <a:srgbClr val="C00000"/>
                </a:solidFill>
                <a:uFillTx/>
              </a:rPr>
              <a:t>데이터의 품질이 중요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함</a:t>
            </a:r>
            <a:endParaRPr lang="en-US" altLang="ko-KR" sz="1800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800" b="1" dirty="0">
                <a:solidFill>
                  <a:srgbClr val="C00000"/>
                </a:solidFill>
                <a:uFillTx/>
              </a:rPr>
              <a:t>데이터 증강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을 통해 좀더 자연스러운 합성 결과를 얻을 수 있었음</a:t>
            </a:r>
            <a:endParaRPr lang="en-US" altLang="ko-KR" sz="1800" b="1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Learning Rate 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와 </a:t>
            </a:r>
            <a:r>
              <a:rPr lang="en-US" altLang="ko-KR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Batch Size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등의 </a:t>
            </a:r>
            <a:r>
              <a:rPr lang="ko-KR" altLang="en-US" sz="1800" b="1" dirty="0" err="1">
                <a:solidFill>
                  <a:srgbClr val="C00000"/>
                </a:solidFill>
                <a:uFillTx/>
              </a:rPr>
              <a:t>하이퍼</a:t>
            </a:r>
            <a:r>
              <a:rPr lang="ko-KR" altLang="en-US" sz="1800" b="1" dirty="0">
                <a:solidFill>
                  <a:srgbClr val="C00000"/>
                </a:solidFill>
                <a:uFillTx/>
              </a:rPr>
              <a:t> 파라미터</a:t>
            </a:r>
            <a:r>
              <a:rPr lang="ko-KR" altLang="en-US" sz="1800" b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를 통해 성능이 개선 될 수 있음을 확인함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rgbClr val="FFFFFF">
                    <a:lumMod val="75000"/>
                  </a:srgbClr>
                </a:solidFill>
                <a:uFillTx/>
              </a:rPr>
              <a:t> </a:t>
            </a:r>
          </a:p>
        </p:txBody>
      </p:sp>
      <p:grpSp>
        <p:nvGrpSpPr>
          <p:cNvPr id="32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33" name="Google Shape;92;p1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93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flipH="1">
            <a:off x="7910944" y="3693508"/>
            <a:ext cx="692727" cy="692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실험 개요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grpSp>
        <p:nvGrpSpPr>
          <p:cNvPr id="28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9" name="Google Shape;92;p1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93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62;p14"/>
          <p:cNvSpPr txBox="1">
            <a:spLocks/>
          </p:cNvSpPr>
          <p:nvPr/>
        </p:nvSpPr>
        <p:spPr>
          <a:xfrm>
            <a:off x="4875898" y="4669473"/>
            <a:ext cx="42681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uFillTx/>
                <a:hlinkClick r:id="rId6"/>
              </a:rPr>
              <a:t>https://github.com/jisangyu/Tacotron-Wavenet-Vocoder-Korean</a:t>
            </a:r>
            <a:endParaRPr dirty="0">
              <a:uFillTx/>
            </a:endParaRPr>
          </a:p>
        </p:txBody>
      </p:sp>
      <p:sp>
        <p:nvSpPr>
          <p:cNvPr id="15" name="모서리가 둥근 직사각형 22"/>
          <p:cNvSpPr>
            <a:spLocks/>
          </p:cNvSpPr>
          <p:nvPr/>
        </p:nvSpPr>
        <p:spPr>
          <a:xfrm>
            <a:off x="435501" y="712641"/>
            <a:ext cx="7848600" cy="3987279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18" name="모서리가 둥근 직사각형 38"/>
          <p:cNvSpPr>
            <a:spLocks/>
          </p:cNvSpPr>
          <p:nvPr/>
        </p:nvSpPr>
        <p:spPr>
          <a:xfrm>
            <a:off x="4973782" y="797074"/>
            <a:ext cx="3172691" cy="396233"/>
          </a:xfrm>
          <a:prstGeom prst="roundRect">
            <a:avLst>
              <a:gd name="adj" fmla="val 50000"/>
            </a:avLst>
          </a:prstGeom>
          <a:solidFill>
            <a:srgbClr val="FFBFA3"/>
          </a:solidFill>
          <a:ln w="9525">
            <a:noFill/>
            <a:prstDash val="solid"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>
                <a:uFillTx/>
              </a:defRPr>
            </a:pPr>
            <a:r>
              <a:rPr lang="ko-KR" altLang="en-US" sz="1800" b="1" dirty="0">
                <a:solidFill>
                  <a:srgbClr val="FFFFFF"/>
                </a:solidFill>
                <a:uFillTx/>
              </a:rPr>
              <a:t>    음성 합성 모델 학습 실험</a:t>
            </a: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482587" y="995190"/>
            <a:ext cx="589080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1600"/>
              </a:spcBef>
              <a:buSzPts val="1800"/>
              <a:buAutoNum type="arabicPeriod"/>
            </a:pPr>
            <a:r>
              <a:rPr lang="ko-KR" altLang="en-US" sz="1600" b="1" dirty="0">
                <a:uFillTx/>
              </a:rPr>
              <a:t>음성 합성 </a:t>
            </a:r>
            <a:r>
              <a:rPr lang="en-US" altLang="ko-KR" sz="1600" b="1" dirty="0">
                <a:uFillTx/>
              </a:rPr>
              <a:t>Task</a:t>
            </a:r>
            <a:r>
              <a:rPr lang="en-US" altLang="ko-KR" sz="1600" dirty="0">
                <a:uFillTx/>
              </a:rPr>
              <a:t> </a:t>
            </a:r>
            <a:endParaRPr lang="ko-KR" altLang="en-US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r>
              <a:rPr lang="ko-KR" altLang="en-US" dirty="0">
                <a:uFillTx/>
              </a:rPr>
              <a:t>데이터 </a:t>
            </a:r>
            <a:r>
              <a:rPr lang="en-US" altLang="ko-KR" dirty="0">
                <a:uFillTx/>
              </a:rPr>
              <a:t>(</a:t>
            </a:r>
            <a:r>
              <a:rPr lang="ko-KR" altLang="en-US" dirty="0" err="1">
                <a:uFillTx/>
              </a:rPr>
              <a:t>뉴스룸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라디오</a:t>
            </a:r>
            <a:r>
              <a:rPr lang="en-US" altLang="ko-KR" dirty="0">
                <a:uFillTx/>
              </a:rPr>
              <a:t>) </a:t>
            </a:r>
            <a:r>
              <a:rPr lang="ko-KR" altLang="en-US" dirty="0">
                <a:uFillTx/>
              </a:rPr>
              <a:t>수집 </a:t>
            </a:r>
          </a:p>
          <a:p>
            <a:pPr marL="914400" lvl="1" indent="-317500">
              <a:buSzPts val="1400"/>
              <a:buAutoNum type="alphaLcPeriod"/>
            </a:pPr>
            <a:r>
              <a:rPr lang="ko-KR" altLang="en-US" dirty="0">
                <a:uFillTx/>
              </a:rPr>
              <a:t>음성 합성 모델 구조</a:t>
            </a:r>
            <a:endParaRPr lang="en-US" altLang="ko-KR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endParaRPr lang="ko-KR" altLang="en-US" dirty="0">
              <a:uFillTx/>
            </a:endParaRPr>
          </a:p>
          <a:p>
            <a:pPr marL="457200" lvl="0" indent="-342900">
              <a:buSzPts val="1800"/>
              <a:buAutoNum type="arabicPeriod"/>
            </a:pPr>
            <a:r>
              <a:rPr lang="ko-KR" altLang="en-US" sz="1600" b="1" dirty="0">
                <a:uFillTx/>
              </a:rPr>
              <a:t>데이터 </a:t>
            </a:r>
            <a:r>
              <a:rPr lang="en-US" altLang="ko-KR" sz="1600" b="1" dirty="0">
                <a:uFillTx/>
              </a:rPr>
              <a:t>Adaptation </a:t>
            </a:r>
            <a:r>
              <a:rPr lang="ko-KR" altLang="en-US" sz="1600" b="1" dirty="0">
                <a:uFillTx/>
              </a:rPr>
              <a:t>실험</a:t>
            </a:r>
            <a:r>
              <a:rPr lang="ko-KR" altLang="en-US" sz="1600" dirty="0">
                <a:uFillTx/>
              </a:rPr>
              <a:t> </a:t>
            </a:r>
            <a:endParaRPr lang="ko-KR" altLang="en-US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r>
              <a:rPr lang="ko-KR" altLang="en-US" dirty="0">
                <a:uFillTx/>
              </a:rPr>
              <a:t>생성하고 싶은 목소리 데이터가 </a:t>
            </a:r>
            <a:r>
              <a:rPr lang="en-US" altLang="ko-KR" dirty="0">
                <a:uFillTx/>
              </a:rPr>
              <a:t>Low resource </a:t>
            </a:r>
            <a:r>
              <a:rPr lang="ko-KR" altLang="en-US" dirty="0">
                <a:uFillTx/>
              </a:rPr>
              <a:t>인 경우 </a:t>
            </a:r>
          </a:p>
          <a:p>
            <a:pPr marL="914400" lvl="1" indent="-317500">
              <a:buSzPts val="1400"/>
              <a:buAutoNum type="alphaLcPeriod"/>
            </a:pPr>
            <a:r>
              <a:rPr lang="en-US" altLang="ko-KR" dirty="0">
                <a:uFillTx/>
              </a:rPr>
              <a:t>Fine tune</a:t>
            </a:r>
          </a:p>
          <a:p>
            <a:pPr marL="914400" lvl="1" indent="-317500">
              <a:buSzPts val="1400"/>
              <a:buAutoNum type="alphaLcPeriod"/>
            </a:pPr>
            <a:endParaRPr lang="ko-KR" altLang="en-US" dirty="0">
              <a:uFillTx/>
            </a:endParaRPr>
          </a:p>
          <a:p>
            <a:pPr marL="457200" lvl="0" indent="-342900">
              <a:buSzPts val="1800"/>
              <a:buAutoNum type="arabicPeriod"/>
            </a:pPr>
            <a:r>
              <a:rPr lang="ko-KR" altLang="en-US" sz="1600" b="1" dirty="0">
                <a:uFillTx/>
              </a:rPr>
              <a:t>데이터 </a:t>
            </a:r>
            <a:r>
              <a:rPr lang="en-US" altLang="ko-KR" sz="1600" b="1" dirty="0">
                <a:uFillTx/>
              </a:rPr>
              <a:t>Augmentation </a:t>
            </a:r>
            <a:r>
              <a:rPr lang="ko-KR" altLang="en-US" sz="1600" b="1" dirty="0">
                <a:uFillTx/>
              </a:rPr>
              <a:t>실험</a:t>
            </a:r>
            <a:endParaRPr lang="ko-KR" altLang="en-US" b="1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r>
              <a:rPr lang="en-US" altLang="ko-KR" dirty="0">
                <a:uFillTx/>
              </a:rPr>
              <a:t>G2P </a:t>
            </a:r>
            <a:r>
              <a:rPr lang="ko-KR" altLang="en-US" dirty="0">
                <a:uFillTx/>
              </a:rPr>
              <a:t>활용한 데이터 증강</a:t>
            </a:r>
            <a:endParaRPr lang="en-US" altLang="ko-KR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endParaRPr lang="ko-KR" altLang="en-US" dirty="0">
              <a:uFillTx/>
            </a:endParaRPr>
          </a:p>
          <a:p>
            <a:pPr marL="457200" lvl="0" indent="-342900">
              <a:buSzPts val="1800"/>
              <a:buAutoNum type="arabicPeriod"/>
            </a:pPr>
            <a:r>
              <a:rPr lang="ko-KR" altLang="en-US" sz="1600" b="1" dirty="0" err="1">
                <a:uFillTx/>
              </a:rPr>
              <a:t>하이퍼</a:t>
            </a:r>
            <a:r>
              <a:rPr lang="ko-KR" altLang="en-US" sz="1600" b="1" dirty="0">
                <a:uFillTx/>
              </a:rPr>
              <a:t> 파라미터 비교 실험</a:t>
            </a:r>
          </a:p>
          <a:p>
            <a:pPr marL="914400" lvl="1" indent="-317500">
              <a:buSzPts val="1400"/>
              <a:buAutoNum type="alphaLcPeriod"/>
            </a:pPr>
            <a:r>
              <a:rPr lang="en-US" altLang="ko-KR" dirty="0">
                <a:uFillTx/>
              </a:rPr>
              <a:t>Learning Rate &amp; Scheduling</a:t>
            </a:r>
            <a:endParaRPr lang="ko-KR" altLang="en-US" dirty="0">
              <a:uFillTx/>
            </a:endParaRPr>
          </a:p>
          <a:p>
            <a:pPr marL="914400" lvl="1" indent="-317500">
              <a:buSzPts val="1400"/>
              <a:buAutoNum type="alphaLcPeriod"/>
            </a:pPr>
            <a:r>
              <a:rPr lang="en-US" altLang="ko-KR" dirty="0">
                <a:uFillTx/>
              </a:rPr>
              <a:t>Batch Size</a:t>
            </a:r>
          </a:p>
          <a:p>
            <a:pPr marL="914400" lvl="1" indent="-317500">
              <a:buSzPts val="1400"/>
              <a:buAutoNum type="alphaLcPeriod"/>
            </a:pPr>
            <a:endParaRPr lang="ko-KR" altLang="en-US" dirty="0">
              <a:uFillTx/>
            </a:endParaRPr>
          </a:p>
          <a:p>
            <a:pPr marL="457200" lvl="0" indent="-342900">
              <a:buSzPts val="1800"/>
              <a:buAutoNum type="arabicPeriod"/>
            </a:pPr>
            <a:r>
              <a:rPr lang="ko-KR" altLang="en-US" sz="1600" b="1" dirty="0">
                <a:uFillTx/>
              </a:rPr>
              <a:t>결론 </a:t>
            </a:r>
            <a:endParaRPr lang="ko-KR" altLang="en-US" b="1" dirty="0"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flipH="1">
            <a:off x="7114309" y="3593535"/>
            <a:ext cx="950696" cy="9506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srgbClr val="FFFFFF"/>
            </a:duotone>
          </a:blip>
          <a:stretch>
            <a:fillRect/>
          </a:stretch>
        </p:blipFill>
        <p:spPr>
          <a:xfrm>
            <a:off x="5150400" y="863667"/>
            <a:ext cx="233823" cy="23382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1.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음성 합성 </a:t>
            </a: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Task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grpSp>
        <p:nvGrpSpPr>
          <p:cNvPr id="23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4" name="Google Shape;92;p1"/>
            <p:cNvPicPr preferRelativeResize="0"/>
            <p:nvPr/>
          </p:nvPicPr>
          <p:blipFill rotWithShape="1">
            <a:blip r:embed="rId8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3;p1"/>
            <p:cNvPicPr preferRelativeResize="0"/>
            <p:nvPr/>
          </p:nvPicPr>
          <p:blipFill rotWithShape="1">
            <a:blip r:embed="rId9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3337774" y="648968"/>
            <a:ext cx="5674303" cy="3116112"/>
            <a:chOff x="3096143" y="676618"/>
            <a:chExt cx="5674303" cy="3116112"/>
          </a:xfrm>
        </p:grpSpPr>
        <p:sp>
          <p:nvSpPr>
            <p:cNvPr id="8" name="모서리가 둥근 직사각형 6"/>
            <p:cNvSpPr>
              <a:spLocks/>
            </p:cNvSpPr>
            <p:nvPr/>
          </p:nvSpPr>
          <p:spPr>
            <a:xfrm>
              <a:off x="3096143" y="676618"/>
              <a:ext cx="5653868" cy="3116112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7" name="직사각형 16"/>
            <p:cNvSpPr>
              <a:spLocks/>
            </p:cNvSpPr>
            <p:nvPr/>
          </p:nvSpPr>
          <p:spPr>
            <a:xfrm>
              <a:off x="8736157" y="868005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pic>
          <p:nvPicPr>
            <p:cNvPr id="16" name="Google Shape;69;p15"/>
            <p:cNvPicPr preferRelativeResize="0"/>
            <p:nvPr/>
          </p:nvPicPr>
          <p:blipFill rotWithShape="1">
            <a:blip r:embed="rId10"/>
            <a:srcRect l="5244" t="6946" r="4606" b="2186"/>
            <a:stretch/>
          </p:blipFill>
          <p:spPr>
            <a:xfrm>
              <a:off x="3229377" y="756947"/>
              <a:ext cx="5375564" cy="2957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모서리가 둥근 직사각형 6"/>
          <p:cNvSpPr>
            <a:spLocks/>
          </p:cNvSpPr>
          <p:nvPr/>
        </p:nvSpPr>
        <p:spPr>
          <a:xfrm>
            <a:off x="379228" y="1591111"/>
            <a:ext cx="2716852" cy="1357799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FFB08B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srgbClr val="000000"/>
                </a:solidFill>
                <a:uFillTx/>
                <a:cs typeface="Arial"/>
              </a:rPr>
              <a:t>안녕하세요 지금 들으시는 것이 과제 결과물입니다</a:t>
            </a:r>
            <a:r>
              <a:rPr lang="en-US" altLang="ko-KR" dirty="0">
                <a:solidFill>
                  <a:srgbClr val="000000"/>
                </a:solidFill>
                <a:uFillTx/>
                <a:cs typeface="Arial"/>
              </a:rPr>
              <a:t>.</a:t>
            </a:r>
            <a:endParaRPr lang="ko-KR" altLang="en-US" dirty="0">
              <a:solidFill>
                <a:srgbClr val="000000"/>
              </a:solidFill>
              <a:uFillTx/>
              <a:cs typeface="Arial"/>
            </a:endParaRPr>
          </a:p>
          <a:p>
            <a:pPr lvl="0" algn="ctr"/>
            <a:r>
              <a:rPr lang="ko-KR" altLang="en-US" dirty="0">
                <a:solidFill>
                  <a:srgbClr val="000000"/>
                </a:solidFill>
                <a:uFillTx/>
                <a:cs typeface="Arial"/>
              </a:rPr>
              <a:t>한 학기 동안 배운 것들을 적용해서 만들었습니다</a:t>
            </a:r>
            <a:r>
              <a:rPr lang="en-US" altLang="ko-KR" dirty="0">
                <a:solidFill>
                  <a:srgbClr val="000000"/>
                </a:solidFill>
                <a:uFillTx/>
                <a:cs typeface="Arial"/>
              </a:rPr>
              <a:t>. </a:t>
            </a:r>
            <a:endParaRPr lang="ko-KR" altLang="en-US" sz="1350" b="1" dirty="0">
              <a:solidFill>
                <a:schemeClr val="tx1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6498" t="8619" r="51885" b="49764"/>
          <a:stretch/>
        </p:blipFill>
        <p:spPr>
          <a:xfrm>
            <a:off x="235429" y="1056249"/>
            <a:ext cx="452119" cy="452109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srgbClr val="FFFFFF"/>
            </a:duotone>
          </a:blip>
          <a:srcRect l="48114" t="35016" r="7038" b="23367"/>
          <a:stretch/>
        </p:blipFill>
        <p:spPr>
          <a:xfrm>
            <a:off x="2608855" y="3027485"/>
            <a:ext cx="487225" cy="45211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22" name="Google Shape;68;p15"/>
          <p:cNvSpPr txBox="1">
            <a:spLocks/>
          </p:cNvSpPr>
          <p:nvPr/>
        </p:nvSpPr>
        <p:spPr>
          <a:xfrm>
            <a:off x="472600" y="3675300"/>
            <a:ext cx="38730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-"/>
            </a:pPr>
            <a:r>
              <a:rPr lang="ko-KR" altLang="en-US" b="1" dirty="0">
                <a:uFillTx/>
              </a:rPr>
              <a:t>실험 데이터</a:t>
            </a:r>
            <a:r>
              <a:rPr lang="ko-KR" altLang="en-US" dirty="0">
                <a:uFillTx/>
              </a:rPr>
              <a:t> </a:t>
            </a: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ko-KR" altLang="en-US" dirty="0">
                <a:uFillTx/>
              </a:rPr>
              <a:t>손석희 </a:t>
            </a:r>
            <a:r>
              <a:rPr lang="en-US" altLang="ko-KR" dirty="0">
                <a:uFillTx/>
              </a:rPr>
              <a:t>(30 Hours) / Crawl  </a:t>
            </a:r>
            <a:endParaRPr lang="ko-KR" altLang="en-US" dirty="0">
              <a:uFillTx/>
            </a:endParaRP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ko-KR" altLang="en-US" dirty="0">
                <a:uFillTx/>
              </a:rPr>
              <a:t>유인나 </a:t>
            </a:r>
            <a:r>
              <a:rPr lang="en-US" altLang="ko-KR" dirty="0">
                <a:uFillTx/>
              </a:rPr>
              <a:t>(2 Hours) / Crawl</a:t>
            </a:r>
            <a:endParaRPr lang="ko-KR" altLang="en-US" dirty="0">
              <a:uFillTx/>
            </a:endParaRP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ko-KR" altLang="en-US" dirty="0">
                <a:uFillTx/>
              </a:rPr>
              <a:t>교수님 </a:t>
            </a:r>
            <a:r>
              <a:rPr lang="en-US" altLang="ko-KR" dirty="0">
                <a:uFillTx/>
              </a:rPr>
              <a:t>(0.4 Hour) / </a:t>
            </a:r>
            <a:r>
              <a:rPr lang="ko-KR" altLang="en-US" dirty="0">
                <a:uFillTx/>
              </a:rPr>
              <a:t>핸드폰 녹음</a:t>
            </a: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ko-KR" altLang="en-US" dirty="0">
                <a:uFillTx/>
              </a:rPr>
              <a:t>팀원 </a:t>
            </a:r>
            <a:r>
              <a:rPr lang="en-US" altLang="ko-KR" dirty="0">
                <a:uFillTx/>
              </a:rPr>
              <a:t>(0.5hours) / </a:t>
            </a:r>
            <a:r>
              <a:rPr lang="ko-KR" altLang="en-US" dirty="0">
                <a:uFillTx/>
              </a:rPr>
              <a:t>스튜디오 녹음</a:t>
            </a:r>
          </a:p>
        </p:txBody>
      </p:sp>
      <p:sp>
        <p:nvSpPr>
          <p:cNvPr id="26" name="Google Shape;70;p15"/>
          <p:cNvSpPr txBox="1">
            <a:spLocks/>
          </p:cNvSpPr>
          <p:nvPr/>
        </p:nvSpPr>
        <p:spPr>
          <a:xfrm>
            <a:off x="4465072" y="3788872"/>
            <a:ext cx="4381500" cy="1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-"/>
            </a:pPr>
            <a:r>
              <a:rPr lang="ko-KR" altLang="en-US" b="1" dirty="0">
                <a:uFillTx/>
              </a:rPr>
              <a:t>모델 </a:t>
            </a:r>
            <a:r>
              <a:rPr lang="ko-KR" altLang="en-US" b="1" dirty="0" err="1">
                <a:uFillTx/>
              </a:rPr>
              <a:t>아키텍쳐</a:t>
            </a:r>
            <a:r>
              <a:rPr lang="ko-KR" altLang="en-US" dirty="0">
                <a:uFillTx/>
              </a:rPr>
              <a:t> </a:t>
            </a: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en-US" dirty="0">
                <a:uFillTx/>
              </a:rPr>
              <a:t>Encoder / Decoder </a:t>
            </a:r>
            <a:r>
              <a:rPr lang="ko-KR" altLang="en-US" dirty="0">
                <a:uFillTx/>
              </a:rPr>
              <a:t>구조</a:t>
            </a: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en-US" dirty="0">
                <a:uFillTx/>
              </a:rPr>
              <a:t>CBHG(</a:t>
            </a:r>
            <a:r>
              <a:rPr lang="en-US" sz="700" dirty="0">
                <a:uFillTx/>
              </a:rPr>
              <a:t>1-D convolution bank + highway network + bidirectional GRU</a:t>
            </a:r>
            <a:r>
              <a:rPr lang="en-US" dirty="0">
                <a:uFillTx/>
              </a:rPr>
              <a:t>)</a:t>
            </a:r>
          </a:p>
          <a:p>
            <a:pPr lvl="1">
              <a:spcBef>
                <a:spcPts val="0"/>
              </a:spcBef>
              <a:buFont typeface="Arial"/>
              <a:buChar char="-"/>
            </a:pPr>
            <a:r>
              <a:rPr lang="en-US" dirty="0">
                <a:uFillTx/>
              </a:rPr>
              <a:t>Griffin-Lim Vocoder (spectrogram to Wav)</a:t>
            </a:r>
          </a:p>
        </p:txBody>
      </p:sp>
      <p:pic>
        <p:nvPicPr>
          <p:cNvPr id="30" name="Google Shape;71;p15">
            <a:hlinkClick r:id="rId12"/>
          </p:cNvPr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9464399" y="267052"/>
            <a:ext cx="311610" cy="31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2;p15">
            <a:hlinkClick r:id="rId14"/>
          </p:cNvPr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9853222" y="242279"/>
            <a:ext cx="311610" cy="3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74;p15"/>
          <p:cNvSpPr txBox="1">
            <a:spLocks/>
          </p:cNvSpPr>
          <p:nvPr/>
        </p:nvSpPr>
        <p:spPr>
          <a:xfrm>
            <a:off x="6754080" y="193834"/>
            <a:ext cx="1323479" cy="38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uFillTx/>
              </a:rPr>
              <a:t>[출력:waveform]</a:t>
            </a:r>
            <a:endParaRPr sz="1200" dirty="0">
              <a:uFillTx/>
            </a:endParaRPr>
          </a:p>
        </p:txBody>
      </p:sp>
      <p:pic>
        <p:nvPicPr>
          <p:cNvPr id="2" name="demo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27070" y="222232"/>
            <a:ext cx="360000" cy="360000"/>
          </a:xfrm>
          <a:prstGeom prst="rect">
            <a:avLst/>
          </a:prstGeom>
        </p:spPr>
      </p:pic>
      <p:pic>
        <p:nvPicPr>
          <p:cNvPr id="3" name="demo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617089" y="222232"/>
            <a:ext cx="360000" cy="3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221148" y="692850"/>
            <a:ext cx="6158343" cy="429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>
              <a:lnSpc>
                <a:spcPct val="150000"/>
              </a:lnSpc>
              <a:buSzPts val="1500"/>
              <a:buAutoNum type="arabicPeriod"/>
            </a:pPr>
            <a:r>
              <a:rPr lang="en-US" altLang="ko-KR" sz="1500" b="1" dirty="0">
                <a:uFillTx/>
              </a:rPr>
              <a:t>Too Low Resource &amp; Low Quality</a:t>
            </a:r>
            <a:r>
              <a:rPr lang="en-US" altLang="ko-KR" sz="1500" dirty="0">
                <a:uFillTx/>
              </a:rPr>
              <a:t> </a:t>
            </a:r>
            <a:endParaRPr lang="ko-KR" altLang="en-US" sz="1500" dirty="0">
              <a:uFillTx/>
            </a:endParaRPr>
          </a:p>
          <a:p>
            <a:pPr marL="914400" lvl="1" indent="-323850">
              <a:buSzPts val="1500"/>
              <a:buAutoNum type="alphaLcPeriod"/>
            </a:pPr>
            <a:r>
              <a:rPr lang="ko-KR" altLang="en-US" sz="1500" dirty="0">
                <a:uFillTx/>
              </a:rPr>
              <a:t>리소스의 양이 적은 경우 </a:t>
            </a:r>
            <a:r>
              <a:rPr lang="en-US" altLang="ko-KR" sz="1500" dirty="0">
                <a:uFillTx/>
              </a:rPr>
              <a:t>(Ex 24min)</a:t>
            </a:r>
            <a:endParaRPr lang="ko-KR" altLang="en-US" sz="1500" dirty="0">
              <a:uFillTx/>
            </a:endParaRPr>
          </a:p>
          <a:p>
            <a:pPr marL="914400" lvl="1" indent="-323850">
              <a:buSzPts val="1500"/>
              <a:buAutoNum type="alphaLcPeriod"/>
            </a:pPr>
            <a:r>
              <a:rPr lang="ko-KR" altLang="en-US" sz="1500" dirty="0">
                <a:uFillTx/>
              </a:rPr>
              <a:t>리소스의 품질이 너무 나쁜 경우 </a:t>
            </a:r>
          </a:p>
          <a:p>
            <a:pPr marL="457200" lvl="0" indent="-323850">
              <a:lnSpc>
                <a:spcPct val="150000"/>
              </a:lnSpc>
              <a:buSzPts val="1500"/>
              <a:buAutoNum type="arabicPeriod"/>
            </a:pPr>
            <a:r>
              <a:rPr lang="en-US" altLang="ko-KR" sz="1500" b="1" dirty="0">
                <a:uFillTx/>
              </a:rPr>
              <a:t>Low Resource </a:t>
            </a:r>
            <a:endParaRPr lang="ko-KR" altLang="en-US" sz="1500" b="1" dirty="0">
              <a:uFillTx/>
            </a:endParaRPr>
          </a:p>
          <a:p>
            <a:pPr marL="914400" lvl="1" indent="-323850">
              <a:buSzPts val="1500"/>
              <a:buAutoNum type="alphaLcPeriod"/>
            </a:pPr>
            <a:r>
              <a:rPr lang="en-US" altLang="ko-KR" sz="1500" dirty="0">
                <a:uFillTx/>
              </a:rPr>
              <a:t>Low resource (2hours) </a:t>
            </a:r>
            <a:r>
              <a:rPr lang="ko-KR" altLang="en-US" sz="1500" dirty="0">
                <a:uFillTx/>
              </a:rPr>
              <a:t>데이터인 경우</a:t>
            </a:r>
          </a:p>
          <a:p>
            <a:pPr marL="1371600" lvl="2" indent="-323850">
              <a:buSzPts val="1500"/>
              <a:buAutoNum type="romanLcPeriod"/>
            </a:pPr>
            <a:r>
              <a:rPr lang="ko-KR" altLang="en-US" sz="1500" dirty="0">
                <a:uFillTx/>
              </a:rPr>
              <a:t>합성음의 품질 좋지 않음</a:t>
            </a:r>
          </a:p>
          <a:p>
            <a:pPr marL="457200" lvl="0" indent="-323850">
              <a:lnSpc>
                <a:spcPct val="150000"/>
              </a:lnSpc>
              <a:buSzPts val="1500"/>
              <a:buAutoNum type="arabicPeriod"/>
            </a:pPr>
            <a:r>
              <a:rPr lang="en-US" altLang="ko-KR" sz="1500" b="1" dirty="0">
                <a:uFillTx/>
              </a:rPr>
              <a:t>Data Adaptation (Finetune)</a:t>
            </a:r>
            <a:endParaRPr lang="ko-KR" altLang="en-US" sz="1500" b="1" dirty="0">
              <a:uFillTx/>
            </a:endParaRPr>
          </a:p>
          <a:p>
            <a:pPr marL="914400" lvl="1" indent="-323850">
              <a:buSzPts val="1500"/>
              <a:buAutoNum type="alphaLcPeriod"/>
            </a:pPr>
            <a:r>
              <a:rPr lang="en-US" altLang="ko-KR" sz="1500" dirty="0">
                <a:uFillTx/>
              </a:rPr>
              <a:t>High resource (30hours) </a:t>
            </a:r>
            <a:r>
              <a:rPr lang="ko-KR" altLang="en-US" sz="1500" dirty="0">
                <a:uFillTx/>
              </a:rPr>
              <a:t>데이터를 활용</a:t>
            </a:r>
          </a:p>
          <a:p>
            <a:pPr marL="1371600" lvl="2" indent="-323850">
              <a:buSzPts val="1500"/>
              <a:buAutoNum type="romanLcPeriod"/>
            </a:pPr>
            <a:r>
              <a:rPr lang="en-US" altLang="ko-KR" sz="1500" dirty="0">
                <a:uFillTx/>
              </a:rPr>
              <a:t>0--&gt;240K step</a:t>
            </a:r>
            <a:r>
              <a:rPr lang="ko-KR" altLang="en-US" sz="1500" dirty="0">
                <a:uFillTx/>
              </a:rPr>
              <a:t>까지 </a:t>
            </a:r>
            <a:r>
              <a:rPr lang="en-US" altLang="ko-KR" sz="1500" dirty="0">
                <a:uFillTx/>
              </a:rPr>
              <a:t>high resource data</a:t>
            </a:r>
            <a:r>
              <a:rPr lang="ko-KR" altLang="en-US" sz="1500" dirty="0">
                <a:uFillTx/>
              </a:rPr>
              <a:t>로 훈련</a:t>
            </a:r>
          </a:p>
          <a:p>
            <a:pPr marL="1371600" lvl="2" indent="-323850">
              <a:buSzPts val="1500"/>
              <a:buAutoNum type="romanLcPeriod"/>
            </a:pPr>
            <a:r>
              <a:rPr lang="en-US" altLang="ko-KR" sz="1500" dirty="0">
                <a:uFillTx/>
              </a:rPr>
              <a:t>240K -&gt; 300K~ </a:t>
            </a:r>
            <a:r>
              <a:rPr lang="ko-KR" altLang="en-US" sz="1500" dirty="0">
                <a:uFillTx/>
              </a:rPr>
              <a:t>까지 </a:t>
            </a:r>
            <a:r>
              <a:rPr lang="en-US" altLang="ko-KR" sz="1500" dirty="0">
                <a:uFillTx/>
              </a:rPr>
              <a:t>row resource data</a:t>
            </a:r>
            <a:r>
              <a:rPr lang="ko-KR" altLang="en-US" sz="1500" dirty="0">
                <a:uFillTx/>
              </a:rPr>
              <a:t>로 훈련</a:t>
            </a:r>
          </a:p>
          <a:p>
            <a:pPr marL="914400" lvl="1" indent="-323850">
              <a:buSzPts val="1500"/>
              <a:buAutoNum type="alphaLcPeriod"/>
            </a:pPr>
            <a:r>
              <a:rPr lang="ko-KR" altLang="en-US" sz="1500" dirty="0">
                <a:uFillTx/>
              </a:rPr>
              <a:t>기존대비 </a:t>
            </a:r>
            <a:r>
              <a:rPr lang="ko-KR" altLang="en-US" sz="1500" dirty="0" err="1">
                <a:uFillTx/>
              </a:rPr>
              <a:t>합성음</a:t>
            </a:r>
            <a:r>
              <a:rPr lang="ko-KR" altLang="en-US" sz="1500" dirty="0">
                <a:uFillTx/>
              </a:rPr>
              <a:t> 품질 개선</a:t>
            </a:r>
          </a:p>
          <a:p>
            <a:pPr marL="1371600" lvl="2" indent="-323850">
              <a:buSzPts val="1500"/>
              <a:buAutoNum type="romanLcPeriod"/>
            </a:pPr>
            <a:r>
              <a:rPr lang="en-US" altLang="ko-KR" sz="1500" dirty="0">
                <a:uFillTx/>
              </a:rPr>
              <a:t>Test Set</a:t>
            </a:r>
            <a:r>
              <a:rPr lang="ko-KR" altLang="en-US" sz="1500" dirty="0">
                <a:uFillTx/>
              </a:rPr>
              <a:t>이 다른 관계로 </a:t>
            </a:r>
            <a:r>
              <a:rPr lang="en-US" altLang="ko-KR" sz="1500" dirty="0">
                <a:uFillTx/>
              </a:rPr>
              <a:t>adaptation </a:t>
            </a:r>
            <a:r>
              <a:rPr lang="ko-KR" altLang="en-US" sz="1500" dirty="0">
                <a:uFillTx/>
              </a:rPr>
              <a:t>이후 </a:t>
            </a:r>
            <a:r>
              <a:rPr lang="en-US" altLang="ko-KR" sz="1500" dirty="0">
                <a:uFillTx/>
              </a:rPr>
              <a:t>Loss </a:t>
            </a:r>
            <a:r>
              <a:rPr lang="ko-KR" altLang="en-US" sz="1500" dirty="0">
                <a:uFillTx/>
              </a:rPr>
              <a:t>값은 떨어짐</a:t>
            </a:r>
          </a:p>
          <a:p>
            <a:pPr marL="1371600" lvl="2" indent="-323850">
              <a:buSzPts val="1500"/>
              <a:buAutoNum type="romanLcPeriod"/>
            </a:pPr>
            <a:r>
              <a:rPr lang="ko-KR" altLang="en-US" sz="1500" dirty="0">
                <a:uFillTx/>
              </a:rPr>
              <a:t>부족한 데이터로 인해 부족한 일반화 효과가 개선됨</a:t>
            </a:r>
          </a:p>
          <a:p>
            <a:pPr marL="457200" lvl="0" indent="-323850">
              <a:lnSpc>
                <a:spcPct val="150000"/>
              </a:lnSpc>
              <a:buSzPts val="1500"/>
              <a:buAutoNum type="arabicPeriod"/>
            </a:pPr>
            <a:r>
              <a:rPr lang="en-US" altLang="ko-KR" sz="1500" b="1" dirty="0">
                <a:uFillTx/>
              </a:rPr>
              <a:t>Data Adaptation + </a:t>
            </a:r>
            <a:r>
              <a:rPr lang="ko-KR" altLang="en-US" sz="1500" b="1" dirty="0">
                <a:uFillTx/>
              </a:rPr>
              <a:t>고품질 데이터 추가</a:t>
            </a:r>
          </a:p>
          <a:p>
            <a:pPr marL="914400" lvl="1" indent="-323850">
              <a:buSzPts val="1500"/>
              <a:buAutoNum type="alphaLcPeriod"/>
            </a:pPr>
            <a:r>
              <a:rPr lang="en-US" altLang="ko-KR" sz="1500" dirty="0">
                <a:uFillTx/>
              </a:rPr>
              <a:t>Data adaptation</a:t>
            </a:r>
            <a:r>
              <a:rPr lang="ko-KR" altLang="en-US" sz="1500" dirty="0">
                <a:uFillTx/>
              </a:rPr>
              <a:t>의 경우 </a:t>
            </a:r>
            <a:r>
              <a:rPr lang="en-US" altLang="ko-KR" sz="1500" dirty="0">
                <a:uFillTx/>
              </a:rPr>
              <a:t>Target data</a:t>
            </a:r>
            <a:r>
              <a:rPr lang="ko-KR" altLang="en-US" sz="1500" dirty="0">
                <a:uFillTx/>
              </a:rPr>
              <a:t>의 품질이 중요함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2. Data Adaptation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graphicFrame>
        <p:nvGraphicFramePr>
          <p:cNvPr id="15" name="Google Shape;115;p19"/>
          <p:cNvGraphicFramePr/>
          <p:nvPr/>
        </p:nvGraphicFramePr>
        <p:xfrm>
          <a:off x="6832212" y="199592"/>
          <a:ext cx="1918599" cy="13714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744485"/>
                <a:gridCol w="1174114"/>
              </a:tblGrid>
              <a:tr h="3385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uFillTx/>
                        </a:rPr>
                        <a:t>#1</a:t>
                      </a:r>
                      <a:endParaRPr sz="1050" b="1" dirty="0">
                        <a:uFillTx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1" dirty="0">
                        <a:uFillTx/>
                      </a:endParaRPr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38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#2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uFillTx/>
                      </a:endParaRPr>
                    </a:p>
                  </a:txBody>
                  <a:tcPr marL="91425" marR="91425" marT="91425" marB="91425"/>
                </a:tc>
              </a:tr>
              <a:tr h="338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050" b="1" i="0" u="none" strike="noStrike" cap="none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#3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uFillTx/>
                      </a:endParaRPr>
                    </a:p>
                  </a:txBody>
                  <a:tcPr marL="91425" marR="91425" marT="91425" marB="91425"/>
                </a:tc>
              </a:tr>
              <a:tr h="338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ko-KR" sz="1050" b="1" i="0" u="none" strike="noStrike" cap="none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#4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uFillTx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pSp>
        <p:nvGrpSpPr>
          <p:cNvPr id="22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3" name="Google Shape;92;p1"/>
            <p:cNvPicPr preferRelativeResize="0"/>
            <p:nvPr/>
          </p:nvPicPr>
          <p:blipFill rotWithShape="1">
            <a:blip r:embed="rId20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93;p1"/>
            <p:cNvPicPr preferRelativeResize="0"/>
            <p:nvPr/>
          </p:nvPicPr>
          <p:blipFill rotWithShape="1">
            <a:blip r:embed="rId21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6644084" y="1719150"/>
            <a:ext cx="2278768" cy="3333969"/>
            <a:chOff x="6644084" y="1719150"/>
            <a:chExt cx="2278768" cy="3333969"/>
          </a:xfrm>
        </p:grpSpPr>
        <p:sp>
          <p:nvSpPr>
            <p:cNvPr id="21" name="모서리가 둥근 직사각형 6"/>
            <p:cNvSpPr>
              <a:spLocks/>
            </p:cNvSpPr>
            <p:nvPr/>
          </p:nvSpPr>
          <p:spPr>
            <a:xfrm>
              <a:off x="6644084" y="1719150"/>
              <a:ext cx="2244477" cy="3333969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>
              <a:off x="8888563" y="1933628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790272" y="1802276"/>
              <a:ext cx="2002478" cy="1616278"/>
              <a:chOff x="6917183" y="1904697"/>
              <a:chExt cx="2002478" cy="1616278"/>
            </a:xfrm>
          </p:grpSpPr>
          <p:pic>
            <p:nvPicPr>
              <p:cNvPr id="27" name="Google Shape;85;p16"/>
              <p:cNvPicPr preferRelativeResize="0"/>
              <p:nvPr/>
            </p:nvPicPr>
            <p:blipFill rotWithShape="1">
              <a:blip r:embed="rId22"/>
              <a:srcRect l="3945" t="53582" r="70297" b="22824"/>
              <a:stretch/>
            </p:blipFill>
            <p:spPr>
              <a:xfrm>
                <a:off x="6917183" y="1904697"/>
                <a:ext cx="2002478" cy="14252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88;p16"/>
              <p:cNvSpPr txBox="1">
                <a:spLocks/>
              </p:cNvSpPr>
              <p:nvPr/>
            </p:nvSpPr>
            <p:spPr>
              <a:xfrm>
                <a:off x="7450657" y="3198223"/>
                <a:ext cx="1204411" cy="322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uFillTx/>
                  </a:rPr>
                  <a:t>[Low resource 예시]</a:t>
                </a:r>
                <a:endParaRPr sz="800" dirty="0">
                  <a:uFillTx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832212" y="3329182"/>
              <a:ext cx="1918599" cy="1552785"/>
              <a:chOff x="7004253" y="1824237"/>
              <a:chExt cx="1918599" cy="1552785"/>
            </a:xfrm>
          </p:grpSpPr>
          <p:pic>
            <p:nvPicPr>
              <p:cNvPr id="28" name="Google Shape;87;p16"/>
              <p:cNvPicPr preferRelativeResize="0"/>
              <p:nvPr/>
            </p:nvPicPr>
            <p:blipFill rotWithShape="1">
              <a:blip r:embed="rId23"/>
              <a:srcRect l="7010" t="58406" r="65212" b="16910"/>
              <a:stretch/>
            </p:blipFill>
            <p:spPr>
              <a:xfrm>
                <a:off x="7004253" y="1824237"/>
                <a:ext cx="1918599" cy="13247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Google Shape;90;p16"/>
              <p:cNvSpPr txBox="1">
                <a:spLocks/>
              </p:cNvSpPr>
              <p:nvPr/>
            </p:nvSpPr>
            <p:spPr>
              <a:xfrm>
                <a:off x="7440846" y="3137922"/>
                <a:ext cx="1036057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>
                    <a:uFillTx/>
                  </a:rPr>
                  <a:t>[Adaptation 예시]</a:t>
                </a:r>
                <a:endParaRPr sz="800" dirty="0">
                  <a:uFillTx/>
                </a:endParaRPr>
              </a:p>
            </p:txBody>
          </p:sp>
        </p:grpSp>
      </p:grpSp>
      <p:pic>
        <p:nvPicPr>
          <p:cNvPr id="8" name="badexamp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963208" y="1371413"/>
            <a:ext cx="224790" cy="224790"/>
          </a:xfrm>
          <a:prstGeom prst="rect">
            <a:avLst/>
          </a:prstGeom>
        </p:spPr>
      </p:pic>
      <p:pic>
        <p:nvPicPr>
          <p:cNvPr id="9" name="yuinnasamp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444680" y="1933628"/>
            <a:ext cx="223200" cy="223200"/>
          </a:xfrm>
          <a:prstGeom prst="rect">
            <a:avLst/>
          </a:prstGeom>
        </p:spPr>
      </p:pic>
      <p:pic>
        <p:nvPicPr>
          <p:cNvPr id="10" name="lowdata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57282" y="235050"/>
            <a:ext cx="288000" cy="288000"/>
          </a:xfrm>
          <a:prstGeom prst="rect">
            <a:avLst/>
          </a:prstGeom>
        </p:spPr>
      </p:pic>
      <p:pic>
        <p:nvPicPr>
          <p:cNvPr id="11" name="[demo]lowdata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270409" y="235050"/>
            <a:ext cx="288000" cy="288000"/>
          </a:xfrm>
          <a:prstGeom prst="rect">
            <a:avLst/>
          </a:prstGeom>
        </p:spPr>
      </p:pic>
      <p:pic>
        <p:nvPicPr>
          <p:cNvPr id="14" name="yuinnaonly70000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49863" y="564180"/>
            <a:ext cx="288000" cy="288000"/>
          </a:xfrm>
          <a:prstGeom prst="rect">
            <a:avLst/>
          </a:prstGeom>
        </p:spPr>
      </p:pic>
      <p:pic>
        <p:nvPicPr>
          <p:cNvPr id="16" name="baseline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57282" y="912466"/>
            <a:ext cx="288000" cy="288000"/>
          </a:xfrm>
          <a:prstGeom prst="rect">
            <a:avLst/>
          </a:prstGeom>
        </p:spPr>
      </p:pic>
      <p:pic>
        <p:nvPicPr>
          <p:cNvPr id="17" name="finetune66000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270409" y="912466"/>
            <a:ext cx="288000" cy="288000"/>
          </a:xfrm>
          <a:prstGeom prst="rect">
            <a:avLst/>
          </a:prstGeom>
        </p:spPr>
      </p:pic>
      <p:pic>
        <p:nvPicPr>
          <p:cNvPr id="18" name="amlnh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749863" y="1249216"/>
            <a:ext cx="288000" cy="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2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9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31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166212" y="676618"/>
            <a:ext cx="6476765" cy="432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rgbClr val="666666"/>
              </a:buClr>
              <a:buSzPts val="1800"/>
              <a:buFont typeface="Arial"/>
              <a:buChar char="●"/>
            </a:pPr>
            <a:r>
              <a:rPr lang="ko-KR" altLang="en-US" sz="1800" dirty="0">
                <a:solidFill>
                  <a:srgbClr val="666666"/>
                </a:solidFill>
                <a:uFillTx/>
              </a:rPr>
              <a:t>동일 사운드에 </a:t>
            </a:r>
            <a:r>
              <a:rPr lang="en-US" altLang="ko-KR" sz="1800" dirty="0">
                <a:solidFill>
                  <a:srgbClr val="666666"/>
                </a:solidFill>
                <a:uFillTx/>
              </a:rPr>
              <a:t>Text Script</a:t>
            </a:r>
            <a:r>
              <a:rPr lang="ko-KR" altLang="en-US" sz="1800" dirty="0">
                <a:solidFill>
                  <a:srgbClr val="666666"/>
                </a:solidFill>
                <a:uFillTx/>
              </a:rPr>
              <a:t>를 </a:t>
            </a:r>
            <a:r>
              <a:rPr lang="en-US" altLang="ko-KR" sz="1800" dirty="0">
                <a:solidFill>
                  <a:srgbClr val="666666"/>
                </a:solidFill>
                <a:uFillTx/>
              </a:rPr>
              <a:t>Augmentation</a:t>
            </a:r>
            <a:endParaRPr lang="ko-KR" altLang="en-US" sz="1800" dirty="0">
              <a:solidFill>
                <a:srgbClr val="666666"/>
              </a:solidFill>
              <a:uFillTx/>
            </a:endParaRPr>
          </a:p>
          <a:p>
            <a:pPr marL="457200" lvl="0" indent="-342900">
              <a:lnSpc>
                <a:spcPct val="150000"/>
              </a:lnSpc>
              <a:buClr>
                <a:srgbClr val="666666"/>
              </a:buClr>
              <a:buSzPts val="1800"/>
              <a:buFont typeface="Arial"/>
              <a:buChar char="●"/>
            </a:pPr>
            <a:r>
              <a:rPr lang="en-US" altLang="ko-KR" sz="1800" dirty="0">
                <a:solidFill>
                  <a:srgbClr val="666666"/>
                </a:solidFill>
                <a:uFillTx/>
              </a:rPr>
              <a:t>G2P(Grapheme to Phoneme) </a:t>
            </a:r>
            <a:r>
              <a:rPr lang="ko-KR" altLang="en-US" sz="1800" dirty="0">
                <a:solidFill>
                  <a:srgbClr val="666666"/>
                </a:solidFill>
                <a:uFillTx/>
              </a:rPr>
              <a:t>모듈을 활용하여 변환</a:t>
            </a:r>
            <a:endParaRPr lang="en-US" altLang="ko-KR" sz="1800" dirty="0">
              <a:solidFill>
                <a:srgbClr val="666666"/>
              </a:solidFill>
              <a:uFillTx/>
            </a:endParaRPr>
          </a:p>
          <a:p>
            <a:pPr marL="457200" lvl="0" indent="-342900">
              <a:lnSpc>
                <a:spcPct val="150000"/>
              </a:lnSpc>
              <a:buClr>
                <a:srgbClr val="666666"/>
              </a:buClr>
              <a:buSzPts val="1800"/>
              <a:buFont typeface="Arial"/>
              <a:buChar char="●"/>
            </a:pPr>
            <a:endParaRPr lang="en-US" altLang="ko-KR" sz="1800" dirty="0">
              <a:solidFill>
                <a:srgbClr val="666666"/>
              </a:solidFill>
              <a:highlight>
                <a:srgbClr val="FFFFFF"/>
              </a:highlight>
              <a:uFillTx/>
            </a:endParaRPr>
          </a:p>
          <a:p>
            <a:pPr marL="457200" lvl="0" indent="-342900">
              <a:lnSpc>
                <a:spcPct val="150000"/>
              </a:lnSpc>
              <a:buClr>
                <a:srgbClr val="666666"/>
              </a:buClr>
              <a:buSzPts val="1800"/>
              <a:buFont typeface="Arial"/>
              <a:buChar char="●"/>
            </a:pPr>
            <a:endParaRPr lang="en-US" altLang="ko-KR" sz="1800" dirty="0">
              <a:solidFill>
                <a:srgbClr val="666666"/>
              </a:solidFill>
              <a:highlight>
                <a:srgbClr val="FFFFFF"/>
              </a:highlight>
              <a:uFillTx/>
            </a:endParaRPr>
          </a:p>
          <a:p>
            <a:pPr marL="596900" lvl="1">
              <a:lnSpc>
                <a:spcPct val="150000"/>
              </a:lnSpc>
              <a:buClr>
                <a:srgbClr val="666666"/>
              </a:buClr>
              <a:buSzPts val="1400"/>
            </a:pPr>
            <a:endParaRPr lang="en-US" altLang="ko-KR" sz="1800" dirty="0">
              <a:solidFill>
                <a:srgbClr val="666666"/>
              </a:solidFill>
              <a:highlight>
                <a:srgbClr val="FFFFFF"/>
              </a:highlight>
              <a:uFillTx/>
            </a:endParaRPr>
          </a:p>
          <a:p>
            <a:pPr marL="596900" lvl="1">
              <a:lnSpc>
                <a:spcPct val="150000"/>
              </a:lnSpc>
              <a:buClr>
                <a:srgbClr val="666666"/>
              </a:buClr>
              <a:buSzPts val="1400"/>
            </a:pPr>
            <a:endParaRPr lang="ko-KR" altLang="en-US" sz="600" b="1" dirty="0">
              <a:solidFill>
                <a:srgbClr val="666666"/>
              </a:solidFill>
              <a:uFillTx/>
            </a:endParaRPr>
          </a:p>
          <a:p>
            <a:pPr marL="457200" lvl="0" indent="-342900">
              <a:lnSpc>
                <a:spcPct val="150000"/>
              </a:lnSpc>
              <a:buClr>
                <a:srgbClr val="666666"/>
              </a:buClr>
              <a:buSzPts val="1800"/>
              <a:buFont typeface="Arial"/>
              <a:buChar char="●"/>
            </a:pPr>
            <a:r>
              <a:rPr lang="en-US" altLang="ko-KR" sz="1800" b="1" dirty="0">
                <a:solidFill>
                  <a:srgbClr val="666666"/>
                </a:solidFill>
                <a:uFillTx/>
              </a:rPr>
              <a:t>Text Decomposition</a:t>
            </a:r>
            <a:endParaRPr lang="ko-KR" altLang="en-US" sz="1800" b="1" dirty="0">
              <a:solidFill>
                <a:srgbClr val="666666"/>
              </a:solidFill>
              <a:uFillTx/>
            </a:endParaRPr>
          </a:p>
          <a:p>
            <a:pPr marL="914400" lvl="1" indent="-317500">
              <a:lnSpc>
                <a:spcPct val="150000"/>
              </a:lnSpc>
              <a:buClr>
                <a:srgbClr val="666666"/>
              </a:buClr>
              <a:buSzPts val="1400"/>
              <a:buFont typeface="Arial"/>
              <a:buChar char="○"/>
            </a:pPr>
            <a:r>
              <a:rPr lang="ko-KR" altLang="en-US" dirty="0">
                <a:solidFill>
                  <a:srgbClr val="666666"/>
                </a:solidFill>
                <a:uFillTx/>
              </a:rPr>
              <a:t>모델에서 소리를 </a:t>
            </a:r>
            <a:r>
              <a:rPr lang="en-US" altLang="ko-KR" dirty="0">
                <a:solidFill>
                  <a:srgbClr val="666666"/>
                </a:solidFill>
                <a:uFillTx/>
              </a:rPr>
              <a:t>alignment </a:t>
            </a:r>
            <a:r>
              <a:rPr lang="ko-KR" altLang="en-US" dirty="0">
                <a:solidFill>
                  <a:srgbClr val="666666"/>
                </a:solidFill>
                <a:uFillTx/>
              </a:rPr>
              <a:t>하는 단위인 </a:t>
            </a:r>
            <a:r>
              <a:rPr lang="ko-KR" altLang="en-US" b="1" dirty="0">
                <a:solidFill>
                  <a:srgbClr val="666666"/>
                </a:solidFill>
                <a:uFillTx/>
              </a:rPr>
              <a:t>자음</a:t>
            </a:r>
            <a:r>
              <a:rPr lang="en-US" altLang="ko-KR" b="1" dirty="0">
                <a:solidFill>
                  <a:srgbClr val="666666"/>
                </a:solidFill>
                <a:uFillTx/>
              </a:rPr>
              <a:t>/</a:t>
            </a:r>
            <a:r>
              <a:rPr lang="ko-KR" altLang="en-US" b="1" dirty="0">
                <a:solidFill>
                  <a:srgbClr val="666666"/>
                </a:solidFill>
                <a:uFillTx/>
              </a:rPr>
              <a:t>모음</a:t>
            </a:r>
            <a:r>
              <a:rPr lang="ko-KR" altLang="en-US" dirty="0">
                <a:solidFill>
                  <a:srgbClr val="666666"/>
                </a:solidFill>
                <a:uFillTx/>
              </a:rPr>
              <a:t>으로 </a:t>
            </a:r>
            <a:r>
              <a:rPr lang="en-US" altLang="ko-KR" b="1" dirty="0">
                <a:solidFill>
                  <a:srgbClr val="666666"/>
                </a:solidFill>
                <a:uFillTx/>
              </a:rPr>
              <a:t>Decomposition</a:t>
            </a:r>
            <a:endParaRPr lang="ko-KR" altLang="en-US" b="1" dirty="0">
              <a:solidFill>
                <a:srgbClr val="666666"/>
              </a:solidFill>
              <a:uFillTx/>
            </a:endParaRPr>
          </a:p>
          <a:p>
            <a:pPr marL="914400" lvl="1" indent="-317500">
              <a:lnSpc>
                <a:spcPct val="150000"/>
              </a:lnSpc>
              <a:buClr>
                <a:srgbClr val="666666"/>
              </a:buClr>
              <a:buSzPts val="1400"/>
              <a:buFont typeface="Arial"/>
              <a:buChar char="○"/>
            </a:pPr>
            <a:r>
              <a:rPr lang="ko-KR" altLang="en-US" dirty="0">
                <a:solidFill>
                  <a:srgbClr val="666666"/>
                </a:solidFill>
                <a:uFillTx/>
              </a:rPr>
              <a:t>상대적으로 늘거나 줄어드는 자음</a:t>
            </a:r>
            <a:r>
              <a:rPr lang="en-US" altLang="ko-KR" dirty="0">
                <a:solidFill>
                  <a:srgbClr val="666666"/>
                </a:solidFill>
                <a:uFillTx/>
              </a:rPr>
              <a:t>/</a:t>
            </a:r>
            <a:r>
              <a:rPr lang="ko-KR" altLang="en-US" dirty="0">
                <a:solidFill>
                  <a:srgbClr val="666666"/>
                </a:solidFill>
                <a:uFillTx/>
              </a:rPr>
              <a:t>모음이 있음</a:t>
            </a:r>
          </a:p>
          <a:p>
            <a:pPr marL="914400" lvl="1" indent="-317500">
              <a:lnSpc>
                <a:spcPct val="150000"/>
              </a:lnSpc>
              <a:buClr>
                <a:srgbClr val="666666"/>
              </a:buClr>
              <a:buSzPts val="1400"/>
              <a:buFont typeface="Arial"/>
              <a:buChar char="○"/>
            </a:pPr>
            <a:r>
              <a:rPr lang="ko-KR" altLang="en-US" dirty="0">
                <a:solidFill>
                  <a:srgbClr val="666666"/>
                </a:solidFill>
                <a:uFillTx/>
              </a:rPr>
              <a:t>오른쪽 표는 자음</a:t>
            </a:r>
            <a:r>
              <a:rPr lang="en-US" altLang="ko-KR" dirty="0">
                <a:solidFill>
                  <a:srgbClr val="666666"/>
                </a:solidFill>
                <a:uFillTx/>
              </a:rPr>
              <a:t>/</a:t>
            </a:r>
            <a:r>
              <a:rPr lang="ko-KR" altLang="en-US" dirty="0">
                <a:solidFill>
                  <a:srgbClr val="666666"/>
                </a:solidFill>
                <a:uFillTx/>
              </a:rPr>
              <a:t>모음 단위로 </a:t>
            </a:r>
            <a:r>
              <a:rPr lang="en-US" altLang="ko-KR" dirty="0">
                <a:solidFill>
                  <a:srgbClr val="666666"/>
                </a:solidFill>
                <a:uFillTx/>
              </a:rPr>
              <a:t>Training Data</a:t>
            </a:r>
            <a:r>
              <a:rPr lang="ko-KR" altLang="en-US" dirty="0">
                <a:solidFill>
                  <a:srgbClr val="666666"/>
                </a:solidFill>
                <a:uFillTx/>
              </a:rPr>
              <a:t>에서 증가 비율 상위</a:t>
            </a: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endParaRPr lang="ko-KR" altLang="en-US" dirty="0">
              <a:uFillTx/>
            </a:endParaRPr>
          </a:p>
        </p:txBody>
      </p:sp>
      <p:sp>
        <p:nvSpPr>
          <p:cNvPr id="21" name="모서리가 둥근 직사각형 6"/>
          <p:cNvSpPr>
            <a:spLocks/>
          </p:cNvSpPr>
          <p:nvPr/>
        </p:nvSpPr>
        <p:spPr>
          <a:xfrm>
            <a:off x="6089074" y="1009967"/>
            <a:ext cx="2888714" cy="3056342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8977788" y="1383237"/>
            <a:ext cx="34289" cy="983926"/>
          </a:xfrm>
          <a:prstGeom prst="rect">
            <a:avLst/>
          </a:prstGeom>
          <a:solidFill>
            <a:srgbClr val="FFB08B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>
                <a:uFillTx/>
              </a:defRPr>
            </a:pPr>
            <a:endParaRPr lang="ko-KR" altLang="en-US" sz="600" dirty="0">
              <a:solidFill>
                <a:srgbClr val="FFFFFF">
                  <a:lumMod val="75000"/>
                </a:srgbClr>
              </a:solidFill>
              <a:uFillTx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3. Data Augmentation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graphicFrame>
        <p:nvGraphicFramePr>
          <p:cNvPr id="16" name="Google Shape;100;p17"/>
          <p:cNvGraphicFramePr/>
          <p:nvPr/>
        </p:nvGraphicFramePr>
        <p:xfrm>
          <a:off x="6255328" y="1171882"/>
          <a:ext cx="2576363" cy="28956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{DA5A299E-3C1D-4947-9A81-5531D2EBB536}</a:tableStyleId>
              </a:tblPr>
              <a:tblGrid>
                <a:gridCol w="319091"/>
                <a:gridCol w="732727"/>
                <a:gridCol w="709090"/>
                <a:gridCol w="815455"/>
              </a:tblGrid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uFillTx/>
                        </a:rPr>
                        <a:t>JM</a:t>
                      </a:r>
                      <a:endParaRPr sz="1000" b="1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uFillTx/>
                        </a:rPr>
                        <a:t>freq_exp</a:t>
                      </a:r>
                      <a:endParaRPr sz="1000" b="1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uFillTx/>
                        </a:rPr>
                        <a:t>freq_org</a:t>
                      </a:r>
                      <a:endParaRPr sz="1000" b="1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uFillTx/>
                        </a:rPr>
                        <a:t>inc_ratio</a:t>
                      </a:r>
                      <a:endParaRPr sz="1000" b="1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ᆮ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213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8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uFillTx/>
                        </a:rPr>
                        <a:t>26.625000</a:t>
                      </a:r>
                      <a:endParaRPr sz="1000" b="1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ᄊ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432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106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4.075472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ᄍ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141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38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3.710526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ᄁ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349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119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2.932773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ᄏ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370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135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2.740741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ᄄ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304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114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2.666667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ᄂ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1893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741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2.554656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ᄈ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149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61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2.442623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ᄅ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2297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1018</a:t>
                      </a:r>
                      <a:endParaRPr sz="100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2.256385</a:t>
                      </a:r>
                      <a:endParaRPr sz="1000" dirty="0">
                        <a:uFillTx/>
                      </a:endParaRPr>
                    </a:p>
                  </a:txBody>
                  <a:tcPr marL="57150" marR="57150" marT="57150" marB="571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" name="모서리가 둥근 직사각형 6"/>
          <p:cNvSpPr>
            <a:spLocks/>
          </p:cNvSpPr>
          <p:nvPr/>
        </p:nvSpPr>
        <p:spPr>
          <a:xfrm>
            <a:off x="560137" y="1665475"/>
            <a:ext cx="5382840" cy="1091579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FFB08B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350" dirty="0">
                <a:solidFill>
                  <a:schemeClr val="tx1"/>
                </a:solidFill>
                <a:uFillTx/>
              </a:rPr>
              <a:t>S : </a:t>
            </a:r>
            <a:r>
              <a:rPr lang="ko-KR" altLang="en-US" sz="1350" b="1" dirty="0">
                <a:solidFill>
                  <a:srgbClr val="FBB9B9"/>
                </a:solidFill>
                <a:uFillTx/>
              </a:rPr>
              <a:t>고급 </a:t>
            </a:r>
            <a:r>
              <a:rPr lang="ko-KR" altLang="en-US" sz="1350" b="1" dirty="0" err="1">
                <a:solidFill>
                  <a:srgbClr val="FBB9B9"/>
                </a:solidFill>
                <a:uFillTx/>
              </a:rPr>
              <a:t>머신러닝</a:t>
            </a:r>
            <a:r>
              <a:rPr lang="ko-KR" altLang="en-US" sz="1350" b="1" dirty="0">
                <a:solidFill>
                  <a:srgbClr val="FBB9B9"/>
                </a:solidFill>
                <a:uFillTx/>
              </a:rPr>
              <a:t> 수업을</a:t>
            </a:r>
            <a:r>
              <a:rPr lang="ko-KR" altLang="en-US" sz="1350" dirty="0">
                <a:solidFill>
                  <a:schemeClr val="tx1"/>
                </a:solidFill>
                <a:uFillTx/>
              </a:rPr>
              <a:t> 수강 하느라 한 </a:t>
            </a:r>
            <a:r>
              <a:rPr lang="ko-KR" altLang="en-US" sz="1350" b="1" dirty="0">
                <a:solidFill>
                  <a:srgbClr val="FBB9B9"/>
                </a:solidFill>
                <a:uFillTx/>
              </a:rPr>
              <a:t>학기</a:t>
            </a:r>
            <a:r>
              <a:rPr lang="ko-KR" altLang="en-US" sz="1350" dirty="0">
                <a:solidFill>
                  <a:schemeClr val="tx1"/>
                </a:solidFill>
                <a:uFillTx/>
              </a:rPr>
              <a:t> 동안 고생 </a:t>
            </a:r>
            <a:r>
              <a:rPr lang="ko-KR" altLang="en-US" sz="1350" b="1" dirty="0">
                <a:solidFill>
                  <a:srgbClr val="FBB9B9"/>
                </a:solidFill>
                <a:uFillTx/>
              </a:rPr>
              <a:t>하셨습니다</a:t>
            </a:r>
            <a:r>
              <a:rPr lang="en-US" altLang="ko-KR" sz="1350" b="1" dirty="0">
                <a:solidFill>
                  <a:srgbClr val="FBB9B9"/>
                </a:solidFill>
                <a:uFillTx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FBB9B9"/>
              </a:solidFill>
              <a:uFillTx/>
            </a:endParaRPr>
          </a:p>
          <a:p>
            <a:pPr>
              <a:lnSpc>
                <a:spcPct val="150000"/>
              </a:lnSpc>
            </a:pPr>
            <a:r>
              <a:rPr lang="en-US" altLang="ko-KR" sz="1350" dirty="0">
                <a:solidFill>
                  <a:schemeClr val="tx1"/>
                </a:solidFill>
                <a:uFillTx/>
              </a:rPr>
              <a:t>T : </a:t>
            </a:r>
            <a:r>
              <a:rPr lang="ko-KR" altLang="en-US" sz="1350" b="1" dirty="0">
                <a:solidFill>
                  <a:srgbClr val="00B0F0"/>
                </a:solidFill>
                <a:uFillTx/>
              </a:rPr>
              <a:t>고금 </a:t>
            </a:r>
            <a:r>
              <a:rPr lang="ko-KR" altLang="en-US" sz="1350" b="1" dirty="0" err="1">
                <a:solidFill>
                  <a:srgbClr val="00B0F0"/>
                </a:solidFill>
                <a:uFillTx/>
              </a:rPr>
              <a:t>머실러닝</a:t>
            </a:r>
            <a:r>
              <a:rPr lang="ko-KR" altLang="en-US" sz="1350" b="1" dirty="0">
                <a:solidFill>
                  <a:srgbClr val="00B0F0"/>
                </a:solidFill>
                <a:uFillTx/>
              </a:rPr>
              <a:t> </a:t>
            </a:r>
            <a:r>
              <a:rPr lang="ko-KR" altLang="en-US" sz="1350" b="1" dirty="0" err="1">
                <a:solidFill>
                  <a:srgbClr val="00B0F0"/>
                </a:solidFill>
                <a:uFillTx/>
              </a:rPr>
              <a:t>수어블</a:t>
            </a:r>
            <a:r>
              <a:rPr lang="ko-KR" altLang="en-US" sz="1350" dirty="0">
                <a:solidFill>
                  <a:schemeClr val="tx1"/>
                </a:solidFill>
                <a:uFillTx/>
              </a:rPr>
              <a:t> 수강 하느라 한 </a:t>
            </a:r>
            <a:r>
              <a:rPr lang="ko-KR" altLang="en-US" sz="1350" b="1" dirty="0" err="1">
                <a:solidFill>
                  <a:srgbClr val="00B0F0"/>
                </a:solidFill>
                <a:uFillTx/>
              </a:rPr>
              <a:t>학끼</a:t>
            </a:r>
            <a:r>
              <a:rPr lang="ko-KR" altLang="en-US" sz="1350" dirty="0">
                <a:solidFill>
                  <a:schemeClr val="tx1"/>
                </a:solidFill>
                <a:uFillTx/>
              </a:rPr>
              <a:t> 동안 고생 </a:t>
            </a:r>
            <a:r>
              <a:rPr lang="ko-KR" altLang="en-US" sz="1350" b="1" dirty="0" err="1">
                <a:solidFill>
                  <a:srgbClr val="00B0F0"/>
                </a:solidFill>
                <a:uFillTx/>
              </a:rPr>
              <a:t>하셛씀니다</a:t>
            </a:r>
            <a:r>
              <a:rPr lang="en-US" altLang="ko-KR" sz="1350" b="1" dirty="0">
                <a:solidFill>
                  <a:srgbClr val="00B0F0"/>
                </a:solidFill>
                <a:uFillTx/>
              </a:rPr>
              <a:t>.</a:t>
            </a:r>
            <a:endParaRPr lang="ko-KR" altLang="en-US" sz="1350" b="1" dirty="0">
              <a:solidFill>
                <a:srgbClr val="00B0F0"/>
              </a:solidFill>
              <a:uFillTx/>
            </a:endParaRPr>
          </a:p>
        </p:txBody>
      </p:sp>
      <p:grpSp>
        <p:nvGrpSpPr>
          <p:cNvPr id="28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9" name="Google Shape;92;p1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93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" name="직선 화살표 연결선 36"/>
          <p:cNvCxnSpPr/>
          <p:nvPr/>
        </p:nvCxnSpPr>
        <p:spPr>
          <a:xfrm>
            <a:off x="1626393" y="2083995"/>
            <a:ext cx="0" cy="323650"/>
          </a:xfrm>
          <a:prstGeom prst="straightConnector1">
            <a:avLst/>
          </a:prstGeom>
          <a:ln w="3175">
            <a:solidFill>
              <a:srgbClr val="F43961"/>
            </a:solidFill>
            <a:prstDash val="dash"/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940968" y="2083995"/>
            <a:ext cx="0" cy="323650"/>
          </a:xfrm>
          <a:prstGeom prst="straightConnector1">
            <a:avLst/>
          </a:prstGeom>
          <a:ln w="3175">
            <a:solidFill>
              <a:srgbClr val="F43961"/>
            </a:solidFill>
            <a:prstDash val="dash"/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384223" y="2083995"/>
            <a:ext cx="0" cy="323650"/>
          </a:xfrm>
          <a:prstGeom prst="straightConnector1">
            <a:avLst/>
          </a:prstGeom>
          <a:ln w="3175">
            <a:solidFill>
              <a:srgbClr val="F43961"/>
            </a:solidFill>
            <a:prstDash val="dash"/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30"/>
          <p:cNvCxnSpPr/>
          <p:nvPr/>
        </p:nvCxnSpPr>
        <p:spPr>
          <a:xfrm flipV="1">
            <a:off x="6278188" y="4073929"/>
            <a:ext cx="1278103" cy="438189"/>
          </a:xfrm>
          <a:prstGeom prst="bentConnector2">
            <a:avLst/>
          </a:prstGeom>
          <a:ln w="3175">
            <a:solidFill>
              <a:srgbClr val="F43961"/>
            </a:solidFill>
            <a:prstDash val="dash"/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3. Data Augmentation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70980" y="750967"/>
            <a:ext cx="5202035" cy="2743996"/>
            <a:chOff x="1975139" y="818579"/>
            <a:chExt cx="5202035" cy="2743996"/>
          </a:xfrm>
        </p:grpSpPr>
        <p:grpSp>
          <p:nvGrpSpPr>
            <p:cNvPr id="2" name="그룹 1"/>
            <p:cNvGrpSpPr/>
            <p:nvPr/>
          </p:nvGrpSpPr>
          <p:grpSpPr>
            <a:xfrm>
              <a:off x="1975139" y="818579"/>
              <a:ext cx="5181600" cy="2743996"/>
              <a:chOff x="1981200" y="885825"/>
              <a:chExt cx="5181600" cy="2743996"/>
            </a:xfrm>
          </p:grpSpPr>
          <p:sp>
            <p:nvSpPr>
              <p:cNvPr id="8" name="모서리가 둥근 직사각형 6"/>
              <p:cNvSpPr>
                <a:spLocks/>
              </p:cNvSpPr>
              <p:nvPr/>
            </p:nvSpPr>
            <p:spPr>
              <a:xfrm>
                <a:off x="1981200" y="885825"/>
                <a:ext cx="5181600" cy="2743996"/>
              </a:xfrm>
              <a:prstGeom prst="roundRect">
                <a:avLst>
                  <a:gd name="adj" fmla="val 3108"/>
                </a:avLst>
              </a:prstGeom>
              <a:solidFill>
                <a:schemeClr val="bg1"/>
              </a:solidFill>
              <a:ln>
                <a:solidFill>
                  <a:srgbClr val="EEF2F2"/>
                </a:solidFill>
              </a:ln>
              <a:effectLst>
                <a:outerShdw blurRad="127000" sx="98000" sy="98000" algn="ctr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rgbClr val="FFFFFF"/>
                  </a:solidFill>
                  <a:uFillTx/>
                </a:endParaRPr>
              </a:p>
            </p:txBody>
          </p:sp>
          <p:sp>
            <p:nvSpPr>
              <p:cNvPr id="11" name="직사각형 10"/>
              <p:cNvSpPr>
                <a:spLocks/>
              </p:cNvSpPr>
              <p:nvPr/>
            </p:nvSpPr>
            <p:spPr>
              <a:xfrm>
                <a:off x="3289437" y="914766"/>
                <a:ext cx="2565126" cy="335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uFillTx/>
                  </a:rPr>
                  <a:t>Text Decomposition Distribution</a:t>
                </a:r>
              </a:p>
            </p:txBody>
          </p:sp>
          <p:pic>
            <p:nvPicPr>
              <p:cNvPr id="15" name="Google Shape;107;p1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5750" y="1249922"/>
                <a:ext cx="4792501" cy="2379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직사각형 16"/>
            <p:cNvSpPr>
              <a:spLocks/>
            </p:cNvSpPr>
            <p:nvPr/>
          </p:nvSpPr>
          <p:spPr>
            <a:xfrm>
              <a:off x="7142885" y="1009966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</p:grpSp>
      <p:sp>
        <p:nvSpPr>
          <p:cNvPr id="18" name="Google Shape;108;p18"/>
          <p:cNvSpPr txBox="1">
            <a:spLocks/>
          </p:cNvSpPr>
          <p:nvPr/>
        </p:nvSpPr>
        <p:spPr>
          <a:xfrm>
            <a:off x="435501" y="3487612"/>
            <a:ext cx="82089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dirty="0">
                <a:solidFill>
                  <a:srgbClr val="434343"/>
                </a:solidFill>
                <a:uFillTx/>
              </a:rPr>
              <a:t>Large와 AML의 도메인은 전혀 다름</a:t>
            </a:r>
            <a:endParaRPr dirty="0">
              <a:solidFill>
                <a:srgbClr val="434343"/>
              </a:solidFill>
              <a:uFillTx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dirty="0">
                <a:solidFill>
                  <a:srgbClr val="434343"/>
                </a:solidFill>
                <a:uFillTx/>
              </a:rPr>
              <a:t>한국어의 자음/모음의 분포는 특정 도메인을 넘어서 비슷하다는 의미</a:t>
            </a:r>
            <a:endParaRPr dirty="0">
              <a:solidFill>
                <a:srgbClr val="434343"/>
              </a:solidFill>
              <a:uFillTx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dirty="0">
                <a:solidFill>
                  <a:srgbClr val="434343"/>
                </a:solidFill>
                <a:uFillTx/>
              </a:rPr>
              <a:t>데이터 증강을 해도 큰 분포는 변하지 않음</a:t>
            </a:r>
            <a:endParaRPr dirty="0">
              <a:solidFill>
                <a:srgbClr val="434343"/>
              </a:solidFill>
              <a:uFillTx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dirty="0">
                <a:solidFill>
                  <a:srgbClr val="434343"/>
                </a:solidFill>
                <a:uFillTx/>
              </a:rPr>
              <a:t>랜덤 샘플링을 해도 자모 단위의 분포는 크게 변하지 않음</a:t>
            </a:r>
            <a:endParaRPr dirty="0">
              <a:solidFill>
                <a:srgbClr val="434343"/>
              </a:solidFill>
              <a:uFillTx/>
            </a:endParaRPr>
          </a:p>
        </p:txBody>
      </p:sp>
      <p:grpSp>
        <p:nvGrpSpPr>
          <p:cNvPr id="23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4" name="Google Shape;92;p1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3;p1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415609" y="977918"/>
            <a:ext cx="5507543" cy="220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1600"/>
              </a:spcBef>
              <a:buSzPts val="1800"/>
              <a:buChar char="●"/>
            </a:pPr>
            <a:r>
              <a:rPr lang="en-US" altLang="ko-KR" sz="1600" b="1" dirty="0">
                <a:uFillTx/>
              </a:rPr>
              <a:t>Loss </a:t>
            </a:r>
            <a:r>
              <a:rPr lang="ko-KR" altLang="en-US" sz="1600" b="1" dirty="0">
                <a:uFillTx/>
              </a:rPr>
              <a:t>비교</a:t>
            </a:r>
            <a:endParaRPr lang="ko-KR" altLang="en-US" b="1" dirty="0">
              <a:uFillTx/>
            </a:endParaRPr>
          </a:p>
          <a:p>
            <a:pPr marL="914400" lvl="1" indent="-317500">
              <a:buClr>
                <a:srgbClr val="434343"/>
              </a:buClr>
              <a:buSzPts val="1400"/>
              <a:buChar char="○"/>
            </a:pPr>
            <a:r>
              <a:rPr lang="ko-KR" altLang="en-US" dirty="0">
                <a:solidFill>
                  <a:srgbClr val="434343"/>
                </a:solidFill>
                <a:uFillTx/>
              </a:rPr>
              <a:t>학습시에는 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AML(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주황색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)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의 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Loss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가 더 낮음</a:t>
            </a:r>
          </a:p>
          <a:p>
            <a:pPr marL="914400" lvl="1" indent="-317500">
              <a:buClr>
                <a:srgbClr val="434343"/>
              </a:buClr>
              <a:buSzPts val="1400"/>
              <a:buChar char="○"/>
            </a:pPr>
            <a:r>
              <a:rPr lang="en-US" altLang="ko-KR" dirty="0">
                <a:solidFill>
                  <a:srgbClr val="434343"/>
                </a:solidFill>
                <a:uFillTx/>
              </a:rPr>
              <a:t>Test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시에는 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AML-Aug(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파란색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)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의 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Loss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가 더 낮음</a:t>
            </a:r>
          </a:p>
          <a:p>
            <a:pPr marL="914400" lvl="1" indent="-317500">
              <a:buClr>
                <a:srgbClr val="434343"/>
              </a:buClr>
              <a:buSzPts val="1400"/>
              <a:buChar char="○"/>
            </a:pPr>
            <a:r>
              <a:rPr lang="ko-KR" altLang="en-US" dirty="0">
                <a:solidFill>
                  <a:srgbClr val="434343"/>
                </a:solidFill>
                <a:uFillTx/>
              </a:rPr>
              <a:t>모델의 </a:t>
            </a:r>
            <a:r>
              <a:rPr lang="en-US" altLang="ko-KR" dirty="0">
                <a:solidFill>
                  <a:srgbClr val="434343"/>
                </a:solidFill>
                <a:uFillTx/>
              </a:rPr>
              <a:t>Generalization</a:t>
            </a:r>
            <a:r>
              <a:rPr lang="ko-KR" altLang="en-US" dirty="0">
                <a:solidFill>
                  <a:srgbClr val="434343"/>
                </a:solidFill>
                <a:uFillTx/>
              </a:rPr>
              <a:t>에 도움이 됐다고 해석 할 수 있음</a:t>
            </a:r>
            <a:endParaRPr lang="en-US" altLang="ko-KR" dirty="0">
              <a:solidFill>
                <a:srgbClr val="434343"/>
              </a:solidFill>
              <a:uFillTx/>
            </a:endParaRPr>
          </a:p>
          <a:p>
            <a:pPr marL="914400" lvl="1" indent="-317500">
              <a:buClr>
                <a:srgbClr val="434343"/>
              </a:buClr>
              <a:buSzPts val="1400"/>
              <a:buChar char="○"/>
            </a:pPr>
            <a:endParaRPr lang="ko-KR" altLang="en-US" dirty="0">
              <a:solidFill>
                <a:srgbClr val="434343"/>
              </a:solidFill>
              <a:uFillTx/>
            </a:endParaRPr>
          </a:p>
          <a:p>
            <a:pPr marL="457200" lvl="0" indent="-342900">
              <a:lnSpc>
                <a:spcPct val="150000"/>
              </a:lnSpc>
              <a:buSzPts val="1800"/>
              <a:buChar char="●"/>
            </a:pPr>
            <a:r>
              <a:rPr lang="ko-KR" altLang="en-US" sz="1600" b="1" dirty="0">
                <a:uFillTx/>
              </a:rPr>
              <a:t>정성적 특징 </a:t>
            </a:r>
            <a:r>
              <a:rPr lang="en-US" altLang="ko-KR" sz="1600" b="1" dirty="0">
                <a:uFillTx/>
              </a:rPr>
              <a:t>: AML-Aug</a:t>
            </a:r>
            <a:endParaRPr lang="ko-KR" altLang="en-US" b="1" dirty="0">
              <a:uFillTx/>
            </a:endParaRPr>
          </a:p>
          <a:p>
            <a:pPr marL="914400" lvl="1" indent="-317500">
              <a:buSzPts val="1400"/>
              <a:buChar char="○"/>
            </a:pPr>
            <a:r>
              <a:rPr lang="ko-KR" altLang="en-US" dirty="0">
                <a:uFillTx/>
              </a:rPr>
              <a:t>음절마다의 연결되는 소리가 좀더 부드럽고 자연스러움</a:t>
            </a:r>
          </a:p>
          <a:p>
            <a:pPr marL="914400" lvl="1" indent="-317500">
              <a:buSzPts val="1400"/>
              <a:buChar char="○"/>
            </a:pPr>
            <a:r>
              <a:rPr lang="en-US" altLang="ko-KR" dirty="0">
                <a:uFillTx/>
              </a:rPr>
              <a:t>AML</a:t>
            </a:r>
            <a:r>
              <a:rPr lang="ko-KR" altLang="en-US" dirty="0">
                <a:uFillTx/>
              </a:rPr>
              <a:t>에 비해 소리가 정확한 느낌은 떨어짐</a:t>
            </a:r>
          </a:p>
          <a:p>
            <a:pPr marL="914400" lvl="1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</a:pPr>
            <a:endParaRPr lang="ko-KR" altLang="en-US" dirty="0">
              <a:uFillTx/>
            </a:endParaRPr>
          </a:p>
        </p:txBody>
      </p:sp>
      <p:sp>
        <p:nvSpPr>
          <p:cNvPr id="21" name="모서리가 둥근 직사각형 6"/>
          <p:cNvSpPr>
            <a:spLocks/>
          </p:cNvSpPr>
          <p:nvPr/>
        </p:nvSpPr>
        <p:spPr>
          <a:xfrm>
            <a:off x="5832763" y="379049"/>
            <a:ext cx="3145023" cy="4674069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8977788" y="593527"/>
            <a:ext cx="34289" cy="983926"/>
          </a:xfrm>
          <a:prstGeom prst="rect">
            <a:avLst/>
          </a:prstGeom>
          <a:solidFill>
            <a:srgbClr val="FFB08B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>
                <a:uFillTx/>
              </a:defRPr>
            </a:pPr>
            <a:endParaRPr lang="ko-KR" altLang="en-US" sz="600" dirty="0">
              <a:solidFill>
                <a:srgbClr val="FFFFFF">
                  <a:lumMod val="75000"/>
                </a:srgbClr>
              </a:solidFill>
              <a:uFillTx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3. Data Augmentation 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sp>
        <p:nvSpPr>
          <p:cNvPr id="10" name="Google Shape;150;p23"/>
          <p:cNvSpPr txBox="1">
            <a:spLocks/>
          </p:cNvSpPr>
          <p:nvPr/>
        </p:nvSpPr>
        <p:spPr>
          <a:xfrm>
            <a:off x="415609" y="720668"/>
            <a:ext cx="4408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US" sz="1800" b="1" dirty="0">
                <a:solidFill>
                  <a:schemeClr val="dk2"/>
                </a:solidFill>
                <a:uFillTx/>
              </a:rPr>
              <a:t>Training / Test Loss</a:t>
            </a:r>
          </a:p>
        </p:txBody>
      </p:sp>
      <p:graphicFrame>
        <p:nvGraphicFramePr>
          <p:cNvPr id="15" name="Google Shape;115;p19"/>
          <p:cNvGraphicFramePr/>
          <p:nvPr/>
        </p:nvGraphicFramePr>
        <p:xfrm>
          <a:off x="1024157" y="3255324"/>
          <a:ext cx="4325775" cy="13486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41925"/>
                <a:gridCol w="1441925"/>
                <a:gridCol w="1441925"/>
              </a:tblGrid>
              <a:tr h="22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uFillTx/>
                        </a:rPr>
                        <a:t>Step</a:t>
                      </a:r>
                      <a:endParaRPr sz="1050" b="1" dirty="0">
                        <a:uFillTx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uFillTx/>
                        </a:rPr>
                        <a:t>AML Test Loss</a:t>
                      </a:r>
                      <a:endParaRPr sz="1050" b="1" dirty="0">
                        <a:uFillTx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uFillTx/>
                        </a:rPr>
                        <a:t>AML-Aug Test Loss</a:t>
                      </a:r>
                      <a:endParaRPr sz="1050" b="1" dirty="0">
                        <a:uFillTx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50000</a:t>
                      </a:r>
                      <a:endParaRPr sz="1000" b="1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0.60283</a:t>
                      </a:r>
                      <a:endParaRPr sz="1000" dirty="0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0.60180</a:t>
                      </a:r>
                      <a:endParaRPr sz="1000">
                        <a:uFillTx/>
                      </a:endParaRPr>
                    </a:p>
                  </a:txBody>
                  <a:tcPr marL="91425" marR="91425" marT="91425" marB="91425"/>
                </a:tc>
              </a:tr>
              <a:tr h="25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55000</a:t>
                      </a:r>
                      <a:endParaRPr sz="1000" b="1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0.58274</a:t>
                      </a:r>
                      <a:endParaRPr sz="1000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0.58082</a:t>
                      </a:r>
                      <a:endParaRPr sz="1000">
                        <a:uFillTx/>
                      </a:endParaRPr>
                    </a:p>
                  </a:txBody>
                  <a:tcPr marL="91425" marR="91425" marT="91425" marB="91425"/>
                </a:tc>
              </a:tr>
              <a:tr h="22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60000</a:t>
                      </a:r>
                      <a:endParaRPr sz="1000" b="1" dirty="0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uFillTx/>
                        </a:rPr>
                        <a:t>0.56660</a:t>
                      </a:r>
                      <a:endParaRPr sz="1000">
                        <a:uFillTx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uFillTx/>
                        </a:rPr>
                        <a:t>0.56518</a:t>
                      </a:r>
                      <a:endParaRPr sz="1000" dirty="0">
                        <a:uFillTx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8" name="Google Shape;116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08036" y="495140"/>
            <a:ext cx="3014816" cy="2202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</p:pic>
      <p:pic>
        <p:nvPicPr>
          <p:cNvPr id="19" name="Google Shape;117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14964" y="2732718"/>
            <a:ext cx="3014816" cy="21759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</p:pic>
      <p:grpSp>
        <p:nvGrpSpPr>
          <p:cNvPr id="25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6" name="Google Shape;92;p1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3;p1"/>
            <p:cNvPicPr preferRelativeResize="0"/>
            <p:nvPr/>
          </p:nvPicPr>
          <p:blipFill rotWithShape="1">
            <a:blip r:embed="rId7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4" name="Google Shape;92;p1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3;p1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4. </a:t>
            </a:r>
            <a:r>
              <a:rPr lang="ko-KR" altLang="en-US" sz="2400" b="1" i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하이퍼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파라미터 비교 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391332" y="827157"/>
            <a:ext cx="7620000" cy="197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learning rate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변경에 따른 학습 비교 </a:t>
            </a:r>
          </a:p>
          <a:p>
            <a:pPr marL="914400" lvl="1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altLang="ko-KR" smtClean="0">
                <a:solidFill>
                  <a:srgbClr val="595959"/>
                </a:solidFill>
                <a:uFillTx/>
              </a:rPr>
              <a:t>0.1, 0.001(baseline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), 0.003, 0.005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의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loss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감소 속도와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test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와의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loss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차이를 비교</a:t>
            </a:r>
          </a:p>
          <a:p>
            <a:pPr marL="457200" lvl="0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●"/>
            </a:pPr>
            <a:r>
              <a:rPr lang="ko-KR" altLang="en-US" dirty="0">
                <a:solidFill>
                  <a:srgbClr val="595959"/>
                </a:solidFill>
                <a:uFillTx/>
              </a:rPr>
              <a:t>결과</a:t>
            </a:r>
          </a:p>
          <a:p>
            <a:pPr marL="914400" lvl="1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○"/>
            </a:pPr>
            <a:r>
              <a:rPr lang="ko-KR" altLang="en-US" dirty="0">
                <a:solidFill>
                  <a:srgbClr val="595959"/>
                </a:solidFill>
                <a:uFillTx/>
              </a:rPr>
              <a:t>대부분 비슷한 패턴을 보이나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learning rate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가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0.005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안정적으로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loss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감소가 진행 됨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.</a:t>
            </a:r>
            <a:endParaRPr lang="ko-KR" altLang="en-US" dirty="0">
              <a:solidFill>
                <a:srgbClr val="595959"/>
              </a:solidFill>
              <a:uFillTx/>
            </a:endParaRPr>
          </a:p>
          <a:p>
            <a:pPr marL="914400" lvl="1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○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test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와의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loss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차이가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0.005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가 좀더 안정적인 것으로 보임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.</a:t>
            </a:r>
            <a:endParaRPr lang="ko-KR" altLang="en-US" dirty="0">
              <a:solidFill>
                <a:srgbClr val="595959"/>
              </a:solidFill>
              <a:uFillTx/>
            </a:endParaRPr>
          </a:p>
        </p:txBody>
      </p:sp>
      <p:sp>
        <p:nvSpPr>
          <p:cNvPr id="14" name="Google Shape;150;p23"/>
          <p:cNvSpPr txBox="1">
            <a:spLocks/>
          </p:cNvSpPr>
          <p:nvPr/>
        </p:nvSpPr>
        <p:spPr>
          <a:xfrm>
            <a:off x="415609" y="720668"/>
            <a:ext cx="4408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US" sz="1800" b="1" dirty="0">
                <a:solidFill>
                  <a:schemeClr val="dk2"/>
                </a:solidFill>
                <a:uFillTx/>
              </a:rPr>
              <a:t>Learning Rate </a:t>
            </a:r>
            <a:r>
              <a:rPr lang="ko-KR" altLang="en-US" sz="1800" b="1" dirty="0">
                <a:solidFill>
                  <a:schemeClr val="dk2"/>
                </a:solidFill>
                <a:uFillTx/>
              </a:rPr>
              <a:t>비교실험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3425" y="2459905"/>
            <a:ext cx="8369098" cy="2549237"/>
            <a:chOff x="391332" y="2445326"/>
            <a:chExt cx="8369098" cy="2549237"/>
          </a:xfrm>
        </p:grpSpPr>
        <p:sp>
          <p:nvSpPr>
            <p:cNvPr id="21" name="모서리가 둥근 직사각형 6"/>
            <p:cNvSpPr>
              <a:spLocks/>
            </p:cNvSpPr>
            <p:nvPr/>
          </p:nvSpPr>
          <p:spPr>
            <a:xfrm>
              <a:off x="391332" y="2445326"/>
              <a:ext cx="8342920" cy="2549237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>
              <a:off x="8726141" y="3149926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pic>
          <p:nvPicPr>
            <p:cNvPr id="19" name="Google Shape;124;p20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476312" y="2473035"/>
              <a:ext cx="8178663" cy="24868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125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374861" y="2135314"/>
            <a:ext cx="1494350" cy="7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91;p1"/>
          <p:cNvGrpSpPr/>
          <p:nvPr/>
        </p:nvGrpSpPr>
        <p:grpSpPr>
          <a:xfrm>
            <a:off x="55308" y="4918804"/>
            <a:ext cx="616637" cy="172739"/>
            <a:chOff x="275662" y="6505181"/>
            <a:chExt cx="779494" cy="218360"/>
          </a:xfrm>
        </p:grpSpPr>
        <p:pic>
          <p:nvPicPr>
            <p:cNvPr id="22" name="Google Shape;92;p1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457376" y="6505181"/>
              <a:ext cx="597780" cy="218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93;p1"/>
            <p:cNvPicPr preferRelativeResize="0"/>
            <p:nvPr/>
          </p:nvPicPr>
          <p:blipFill rotWithShape="1">
            <a:blip r:embed="rId4"/>
            <a:srcRect/>
            <a:stretch/>
          </p:blipFill>
          <p:spPr>
            <a:xfrm>
              <a:off x="275662" y="6505181"/>
              <a:ext cx="162468" cy="2183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9144000" cy="8148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FFFFFF"/>
              </a:solidFill>
              <a:uFillTx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-1" y="90381"/>
            <a:ext cx="9143999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   4. </a:t>
            </a:r>
            <a:r>
              <a:rPr lang="ko-KR" altLang="en-US" sz="2400" b="1" i="1" dirty="0" err="1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하이퍼</a:t>
            </a:r>
            <a:r>
              <a:rPr lang="ko-KR" altLang="en-US" sz="2400" b="1" i="1" dirty="0">
                <a:solidFill>
                  <a:srgbClr val="000000">
                    <a:lumMod val="65000"/>
                    <a:lumOff val="35000"/>
                  </a:srgbClr>
                </a:solidFill>
                <a:uFillTx/>
              </a:rPr>
              <a:t> 파라미터 비교 실험</a:t>
            </a:r>
            <a:endParaRPr lang="en-US" altLang="ko-KR" sz="800" dirty="0">
              <a:solidFill>
                <a:srgbClr val="000000">
                  <a:lumMod val="65000"/>
                  <a:lumOff val="35000"/>
                </a:srgbClr>
              </a:solidFill>
              <a:uFillTx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223" y="1596203"/>
            <a:ext cx="3627854" cy="3627854"/>
          </a:xfrm>
          <a:prstGeom prst="rect">
            <a:avLst/>
          </a:prstGeom>
        </p:spPr>
      </p:pic>
      <p:sp>
        <p:nvSpPr>
          <p:cNvPr id="12" name="Google Shape;147;p23"/>
          <p:cNvSpPr txBox="1">
            <a:spLocks/>
          </p:cNvSpPr>
          <p:nvPr/>
        </p:nvSpPr>
        <p:spPr>
          <a:xfrm>
            <a:off x="415609" y="864616"/>
            <a:ext cx="8596468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learning rate 0.005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케이스에 대해서 </a:t>
            </a:r>
            <a:r>
              <a:rPr lang="en-US" altLang="ko-KR" dirty="0" err="1">
                <a:solidFill>
                  <a:srgbClr val="595959"/>
                </a:solidFill>
                <a:uFillTx/>
              </a:rPr>
              <a:t>decay_learning_rate_mode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를 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True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로 실행</a:t>
            </a:r>
          </a:p>
          <a:p>
            <a:pPr marL="457200" lvl="0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loss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가 줄어드는 경향이긴 하나 순간적으로 튀는 현상이 보임</a:t>
            </a:r>
          </a:p>
          <a:p>
            <a:pPr marL="457200" lvl="0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decay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되는 순간 큰 값이 </a:t>
            </a:r>
            <a:r>
              <a:rPr lang="en-US" altLang="ko-KR" dirty="0" err="1">
                <a:solidFill>
                  <a:srgbClr val="595959"/>
                </a:solidFill>
                <a:uFillTx/>
              </a:rPr>
              <a:t>learning_rate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가 </a:t>
            </a:r>
            <a:r>
              <a:rPr lang="ko-KR" altLang="en-US" dirty="0" smtClean="0">
                <a:solidFill>
                  <a:srgbClr val="595959"/>
                </a:solidFill>
                <a:uFillTx/>
              </a:rPr>
              <a:t>설정 되었을 거라 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예상</a:t>
            </a:r>
          </a:p>
          <a:p>
            <a:pPr marL="457200" lvl="0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>
                <a:solidFill>
                  <a:srgbClr val="595959"/>
                </a:solidFill>
                <a:uFillTx/>
              </a:rPr>
              <a:t>(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실험 후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) decay mode </a:t>
            </a:r>
            <a:r>
              <a:rPr lang="ko-KR" altLang="en-US" dirty="0" err="1">
                <a:solidFill>
                  <a:srgbClr val="595959"/>
                </a:solidFill>
                <a:uFillTx/>
              </a:rPr>
              <a:t>일때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uFillTx/>
              </a:rPr>
              <a:t>learning_rate</a:t>
            </a:r>
            <a:r>
              <a:rPr lang="ko-KR" altLang="en-US" dirty="0">
                <a:solidFill>
                  <a:srgbClr val="595959"/>
                </a:solidFill>
                <a:uFillTx/>
              </a:rPr>
              <a:t>를 계산 식을 확인</a:t>
            </a:r>
          </a:p>
          <a:p>
            <a:pPr marL="457200" lvl="0" indent="-317500">
              <a:lnSpc>
                <a:spcPct val="115000"/>
              </a:lnSpc>
              <a:buClr>
                <a:srgbClr val="595959"/>
              </a:buClr>
              <a:buSzPts val="1400"/>
              <a:buFont typeface="Arial"/>
              <a:buChar char="●"/>
            </a:pPr>
            <a:r>
              <a:rPr lang="en-US" altLang="ko-KR" dirty="0" err="1">
                <a:solidFill>
                  <a:srgbClr val="595959"/>
                </a:solidFill>
                <a:uFillTx/>
              </a:rPr>
              <a:t>self.learning_rate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 = </a:t>
            </a:r>
            <a:r>
              <a:rPr lang="en-US" altLang="ko-KR" dirty="0" err="1">
                <a:solidFill>
                  <a:srgbClr val="595959"/>
                </a:solidFill>
                <a:uFillTx/>
              </a:rPr>
              <a:t>hp.tacotron_initial_learning_rate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 * </a:t>
            </a:r>
            <a:r>
              <a:rPr lang="en-US" altLang="ko-KR" dirty="0" err="1">
                <a:solidFill>
                  <a:srgbClr val="595959"/>
                </a:solidFill>
                <a:uFillTx/>
              </a:rPr>
              <a:t>tf.train.exponential_decay</a:t>
            </a:r>
            <a:r>
              <a:rPr lang="en-US" altLang="ko-KR" dirty="0">
                <a:solidFill>
                  <a:srgbClr val="595959"/>
                </a:solidFill>
                <a:uFillTx/>
              </a:rPr>
              <a:t>(1., step, 3000, 0.95) </a:t>
            </a:r>
            <a:endParaRPr dirty="0">
              <a:solidFill>
                <a:schemeClr val="dk1"/>
              </a:solidFill>
              <a:uFillTx/>
            </a:endParaRPr>
          </a:p>
        </p:txBody>
      </p:sp>
      <p:sp>
        <p:nvSpPr>
          <p:cNvPr id="14" name="Google Shape;150;p23"/>
          <p:cNvSpPr txBox="1">
            <a:spLocks/>
          </p:cNvSpPr>
          <p:nvPr/>
        </p:nvSpPr>
        <p:spPr>
          <a:xfrm>
            <a:off x="415609" y="720668"/>
            <a:ext cx="44088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US" sz="1800" b="1" dirty="0">
                <a:solidFill>
                  <a:schemeClr val="dk2"/>
                </a:solidFill>
                <a:uFillTx/>
              </a:rPr>
              <a:t>Learning Rate Decay </a:t>
            </a:r>
            <a:r>
              <a:rPr lang="ko-KR" altLang="en-US" sz="1800" b="1" dirty="0">
                <a:solidFill>
                  <a:schemeClr val="dk2"/>
                </a:solidFill>
                <a:uFillTx/>
              </a:rPr>
              <a:t>실험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1332" y="2843499"/>
            <a:ext cx="8361331" cy="2088718"/>
            <a:chOff x="449373" y="2739591"/>
            <a:chExt cx="8361331" cy="2088718"/>
          </a:xfrm>
        </p:grpSpPr>
        <p:sp>
          <p:nvSpPr>
            <p:cNvPr id="21" name="모서리가 둥근 직사각형 6"/>
            <p:cNvSpPr>
              <a:spLocks/>
            </p:cNvSpPr>
            <p:nvPr/>
          </p:nvSpPr>
          <p:spPr>
            <a:xfrm>
              <a:off x="449373" y="2739591"/>
              <a:ext cx="8342920" cy="2088718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EEF2F2"/>
              </a:solidFill>
            </a:ln>
            <a:effectLst>
              <a:outerShdw blurRad="127000" sx="98000" sy="98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>
              <a:off x="8776415" y="2917906"/>
              <a:ext cx="34289" cy="983926"/>
            </a:xfrm>
            <a:prstGeom prst="rect">
              <a:avLst/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>
                  <a:uFillTx/>
                </a:defRPr>
              </a:pPr>
              <a:endParaRPr lang="ko-KR" altLang="en-US" sz="600" dirty="0">
                <a:solidFill>
                  <a:srgbClr val="FFFFFF">
                    <a:lumMod val="75000"/>
                  </a:srgbClr>
                </a:solidFill>
                <a:uFillTx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80500" y="2855627"/>
              <a:ext cx="8114127" cy="1856646"/>
              <a:chOff x="53475" y="2841125"/>
              <a:chExt cx="9021202" cy="2064200"/>
            </a:xfrm>
          </p:grpSpPr>
          <p:pic>
            <p:nvPicPr>
              <p:cNvPr id="15" name="Google Shape;130;p21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75" y="2841125"/>
                <a:ext cx="9021202" cy="2064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33;p21"/>
              <p:cNvSpPr>
                <a:spLocks/>
              </p:cNvSpPr>
              <p:nvPr/>
            </p:nvSpPr>
            <p:spPr>
              <a:xfrm>
                <a:off x="1571450" y="3658450"/>
                <a:ext cx="1323600" cy="94980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uFillTx/>
                </a:endParaRPr>
              </a:p>
            </p:txBody>
          </p:sp>
          <p:sp>
            <p:nvSpPr>
              <p:cNvPr id="17" name="Google Shape;134;p21"/>
              <p:cNvSpPr>
                <a:spLocks/>
              </p:cNvSpPr>
              <p:nvPr/>
            </p:nvSpPr>
            <p:spPr>
              <a:xfrm>
                <a:off x="4572000" y="3658450"/>
                <a:ext cx="1323600" cy="94980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uFillTx/>
                </a:endParaRPr>
              </a:p>
            </p:txBody>
          </p:sp>
          <p:sp>
            <p:nvSpPr>
              <p:cNvPr id="18" name="Google Shape;135;p21"/>
              <p:cNvSpPr>
                <a:spLocks/>
              </p:cNvSpPr>
              <p:nvPr/>
            </p:nvSpPr>
            <p:spPr>
              <a:xfrm>
                <a:off x="7492850" y="3658450"/>
                <a:ext cx="1323600" cy="94980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uFillTx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766</Words>
  <Application>Microsoft Office PowerPoint</Application>
  <PresentationFormat>화면 슬라이드 쇼(16:9)</PresentationFormat>
  <Paragraphs>178</Paragraphs>
  <Slides>12</Slides>
  <Notes>11</Notes>
  <HiddenSlides>0</HiddenSlides>
  <MMClips>10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Training of Text To Speech Model</dc:title>
  <cp:lastModifiedBy>jisang yu</cp:lastModifiedBy>
  <cp:revision>26</cp:revision>
  <dcterms:modified xsi:type="dcterms:W3CDTF">2019-12-14T12:33:07Z</dcterms:modified>
</cp:coreProperties>
</file>